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29" r:id="rId2"/>
    <p:sldId id="367" r:id="rId3"/>
    <p:sldId id="401" r:id="rId4"/>
    <p:sldId id="402" r:id="rId5"/>
    <p:sldId id="403" r:id="rId6"/>
    <p:sldId id="406" r:id="rId7"/>
    <p:sldId id="405" r:id="rId8"/>
    <p:sldId id="404" r:id="rId9"/>
    <p:sldId id="407" r:id="rId10"/>
    <p:sldId id="388" r:id="rId11"/>
    <p:sldId id="392" r:id="rId12"/>
    <p:sldId id="408" r:id="rId13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1F8A7FC-1C48-452D-B1D2-BB24785446ED}">
          <p14:sldIdLst>
            <p14:sldId id="329"/>
            <p14:sldId id="367"/>
            <p14:sldId id="401"/>
            <p14:sldId id="402"/>
            <p14:sldId id="403"/>
            <p14:sldId id="406"/>
            <p14:sldId id="405"/>
            <p14:sldId id="404"/>
            <p14:sldId id="407"/>
            <p14:sldId id="388"/>
            <p14:sldId id="392"/>
            <p14:sldId id="40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r" initials="y" lastIdx="16" clrIdx="0">
    <p:extLst/>
  </p:cmAuthor>
  <p:cmAuthor id="2" name="Mikhail Aronov" initials="MA" lastIdx="17" clrIdx="1">
    <p:extLst/>
  </p:cmAuthor>
  <p:cmAuthor id="3" name="Macbook Air" initials="" lastIdx="1" clrIdx="2"/>
  <p:cmAuthor id="4" name="Пользователь Windows" initials="ПW" lastIdx="6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1C8F9C"/>
    <a:srgbClr val="E9EDF4"/>
    <a:srgbClr val="D0D8E8"/>
    <a:srgbClr val="E6484C"/>
    <a:srgbClr val="E95D60"/>
    <a:srgbClr val="1584CF"/>
    <a:srgbClr val="EA686B"/>
    <a:srgbClr val="E12B31"/>
    <a:srgbClr val="216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15" autoAdjust="0"/>
    <p:restoredTop sz="95290" autoAdjust="0"/>
  </p:normalViewPr>
  <p:slideViewPr>
    <p:cSldViewPr snapToGrid="0">
      <p:cViewPr varScale="1">
        <p:scale>
          <a:sx n="125" d="100"/>
          <a:sy n="125" d="100"/>
        </p:scale>
        <p:origin x="-4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20877326276441"/>
          <c:y val="0.0917327956339295"/>
          <c:w val="0.915697812170341"/>
          <c:h val="0.754021910946578"/>
        </c:manualLayout>
      </c:layout>
      <c:lineChart>
        <c:grouping val="standard"/>
        <c:varyColors val="0"/>
        <c:ser>
          <c:idx val="0"/>
          <c:order val="0"/>
          <c:tx>
            <c:strRef>
              <c:f>'3'!$B$2</c:f>
              <c:strCache>
                <c:ptCount val="1"/>
                <c:pt idx="0">
                  <c:v>Исполнено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'3'!$A$3:$A$14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'3'!$B$3:$B$14</c:f>
              <c:numCache>
                <c:formatCode>0</c:formatCode>
                <c:ptCount val="12"/>
                <c:pt idx="0">
                  <c:v>7470.0</c:v>
                </c:pt>
                <c:pt idx="1">
                  <c:v>7385.0</c:v>
                </c:pt>
                <c:pt idx="2">
                  <c:v>8448.0</c:v>
                </c:pt>
                <c:pt idx="3">
                  <c:v>7993.0</c:v>
                </c:pt>
                <c:pt idx="4">
                  <c:v>8627.0</c:v>
                </c:pt>
                <c:pt idx="5">
                  <c:v>6724.0</c:v>
                </c:pt>
                <c:pt idx="6">
                  <c:v>1902.0</c:v>
                </c:pt>
                <c:pt idx="7">
                  <c:v>9340.0</c:v>
                </c:pt>
                <c:pt idx="8">
                  <c:v>4313.0</c:v>
                </c:pt>
                <c:pt idx="9">
                  <c:v>4101.0</c:v>
                </c:pt>
                <c:pt idx="10">
                  <c:v>2858.0</c:v>
                </c:pt>
                <c:pt idx="11">
                  <c:v>3560.0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A60-46C6-B8EE-844CCFAF8EC9}"/>
            </c:ext>
          </c:extLst>
        </c:ser>
        <c:ser>
          <c:idx val="1"/>
          <c:order val="1"/>
          <c:tx>
            <c:strRef>
              <c:f>'3'!$C$2</c:f>
              <c:strCache>
                <c:ptCount val="1"/>
                <c:pt idx="0">
                  <c:v>Отказано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'3'!$A$3:$A$14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'3'!$C$3:$C$14</c:f>
              <c:numCache>
                <c:formatCode>0</c:formatCode>
                <c:ptCount val="12"/>
                <c:pt idx="0">
                  <c:v>3293.0</c:v>
                </c:pt>
                <c:pt idx="1">
                  <c:v>3493.0</c:v>
                </c:pt>
                <c:pt idx="2">
                  <c:v>3940.0</c:v>
                </c:pt>
                <c:pt idx="3">
                  <c:v>3511.0</c:v>
                </c:pt>
                <c:pt idx="4">
                  <c:v>3649.0</c:v>
                </c:pt>
                <c:pt idx="5">
                  <c:v>3623.0</c:v>
                </c:pt>
                <c:pt idx="6">
                  <c:v>3053.0</c:v>
                </c:pt>
                <c:pt idx="7">
                  <c:v>4472.0</c:v>
                </c:pt>
                <c:pt idx="8">
                  <c:v>4387.0</c:v>
                </c:pt>
                <c:pt idx="9">
                  <c:v>4646.0</c:v>
                </c:pt>
                <c:pt idx="10">
                  <c:v>3354.0</c:v>
                </c:pt>
                <c:pt idx="11">
                  <c:v>2622.0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A60-46C6-B8EE-844CCFAF8EC9}"/>
            </c:ext>
          </c:extLst>
        </c:ser>
        <c:ser>
          <c:idx val="2"/>
          <c:order val="2"/>
          <c:tx>
            <c:strRef>
              <c:f>'3'!$D$2</c:f>
              <c:strCache>
                <c:ptCount val="1"/>
                <c:pt idx="0">
                  <c:v>Отменено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'3'!$A$3:$A$14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'3'!$D$3:$D$14</c:f>
              <c:numCache>
                <c:formatCode>0</c:formatCode>
                <c:ptCount val="12"/>
                <c:pt idx="0">
                  <c:v>3.0</c:v>
                </c:pt>
                <c:pt idx="1">
                  <c:v>24.0</c:v>
                </c:pt>
                <c:pt idx="2">
                  <c:v>21.0</c:v>
                </c:pt>
                <c:pt idx="3">
                  <c:v>33.0</c:v>
                </c:pt>
                <c:pt idx="4">
                  <c:v>30.0</c:v>
                </c:pt>
                <c:pt idx="5">
                  <c:v>33.0</c:v>
                </c:pt>
                <c:pt idx="6">
                  <c:v>28.0</c:v>
                </c:pt>
                <c:pt idx="7">
                  <c:v>42.0</c:v>
                </c:pt>
                <c:pt idx="8">
                  <c:v>13.0</c:v>
                </c:pt>
                <c:pt idx="9">
                  <c:v>45.0</c:v>
                </c:pt>
                <c:pt idx="10">
                  <c:v>39.0</c:v>
                </c:pt>
                <c:pt idx="11">
                  <c:v>34.0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A60-46C6-B8EE-844CCFAF8EC9}"/>
            </c:ext>
          </c:extLst>
        </c:ser>
        <c:ser>
          <c:idx val="3"/>
          <c:order val="3"/>
          <c:tx>
            <c:strRef>
              <c:f>'3'!$E$2</c:f>
              <c:strCache>
                <c:ptCount val="1"/>
                <c:pt idx="0">
                  <c:v>Иное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'3'!$A$3:$A$14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'3'!$E$3:$E$14</c:f>
              <c:numCache>
                <c:formatCode>0</c:formatCode>
                <c:ptCount val="12"/>
                <c:pt idx="0">
                  <c:v>1393.0</c:v>
                </c:pt>
                <c:pt idx="1">
                  <c:v>1173.0</c:v>
                </c:pt>
                <c:pt idx="2">
                  <c:v>1395.0</c:v>
                </c:pt>
                <c:pt idx="3">
                  <c:v>1418.0</c:v>
                </c:pt>
                <c:pt idx="4">
                  <c:v>1692.0</c:v>
                </c:pt>
                <c:pt idx="5">
                  <c:v>2931.0</c:v>
                </c:pt>
                <c:pt idx="6">
                  <c:v>10318.0</c:v>
                </c:pt>
                <c:pt idx="7">
                  <c:v>2020.0</c:v>
                </c:pt>
                <c:pt idx="8">
                  <c:v>6530.0</c:v>
                </c:pt>
                <c:pt idx="9">
                  <c:v>7717.0</c:v>
                </c:pt>
                <c:pt idx="10">
                  <c:v>8557.0</c:v>
                </c:pt>
                <c:pt idx="11">
                  <c:v>6964.0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A60-46C6-B8EE-844CCFAF8E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6875064"/>
        <c:axId val="-2140991480"/>
      </c:lineChart>
      <c:catAx>
        <c:axId val="-2136875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40991480"/>
        <c:crosses val="autoZero"/>
        <c:auto val="1"/>
        <c:lblAlgn val="ctr"/>
        <c:lblOffset val="100"/>
        <c:noMultiLvlLbl val="0"/>
      </c:catAx>
      <c:valAx>
        <c:axId val="-2140991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3687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997155532035407"/>
          <c:y val="0.114094612893685"/>
          <c:w val="0.360318750925219"/>
          <c:h val="0.09424435755708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 baseline="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1EB5B7-C040-4689-9E4D-7F866F7D5844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B8BF1C7-C776-49A5-AAC6-B504CD4425FB}">
      <dgm:prSet phldrT="[Текст]"/>
      <dgm:spPr/>
      <dgm:t>
        <a:bodyPr/>
        <a:lstStyle/>
        <a:p>
          <a:r>
            <a:rPr lang="ru-RU" dirty="0" smtClean="0"/>
            <a:t>Недоступность систем/сервисов</a:t>
          </a:r>
          <a:endParaRPr lang="ru-RU" dirty="0"/>
        </a:p>
      </dgm:t>
    </dgm:pt>
    <dgm:pt modelId="{3E201618-E87B-49AE-8FB9-C38A2F6C2407}" type="parTrans" cxnId="{F84777E4-5FE4-4AF0-A4E9-8F5EBE7351C2}">
      <dgm:prSet/>
      <dgm:spPr/>
      <dgm:t>
        <a:bodyPr/>
        <a:lstStyle/>
        <a:p>
          <a:endParaRPr lang="ru-RU"/>
        </a:p>
      </dgm:t>
    </dgm:pt>
    <dgm:pt modelId="{F18A15D8-0FC7-4F61-AEDC-D79535E319B0}" type="sibTrans" cxnId="{F84777E4-5FE4-4AF0-A4E9-8F5EBE7351C2}">
      <dgm:prSet/>
      <dgm:spPr/>
      <dgm:t>
        <a:bodyPr/>
        <a:lstStyle/>
        <a:p>
          <a:endParaRPr lang="ru-RU"/>
        </a:p>
      </dgm:t>
    </dgm:pt>
    <dgm:pt modelId="{BB191C75-6A9C-41EE-9DBC-5EC1D341E96F}">
      <dgm:prSet phldrT="[Текст]" custT="1"/>
      <dgm:spPr/>
      <dgm:t>
        <a:bodyPr/>
        <a:lstStyle/>
        <a:p>
          <a:r>
            <a:rPr lang="ru-RU" sz="1500" dirty="0" smtClean="0"/>
            <a:t>Большая доля отказов</a:t>
          </a:r>
          <a:endParaRPr lang="ru-RU" sz="1500" dirty="0"/>
        </a:p>
      </dgm:t>
    </dgm:pt>
    <dgm:pt modelId="{8AD36334-4BCA-4A39-8F9F-DDD251AD8E84}" type="parTrans" cxnId="{32B0560F-A885-48E0-AA93-B15E2D8AF155}">
      <dgm:prSet/>
      <dgm:spPr/>
      <dgm:t>
        <a:bodyPr/>
        <a:lstStyle/>
        <a:p>
          <a:endParaRPr lang="ru-RU"/>
        </a:p>
      </dgm:t>
    </dgm:pt>
    <dgm:pt modelId="{EEB685B2-18DC-42E5-8758-0A116B9D6D28}" type="sibTrans" cxnId="{32B0560F-A885-48E0-AA93-B15E2D8AF155}">
      <dgm:prSet/>
      <dgm:spPr/>
      <dgm:t>
        <a:bodyPr/>
        <a:lstStyle/>
        <a:p>
          <a:endParaRPr lang="ru-RU"/>
        </a:p>
      </dgm:t>
    </dgm:pt>
    <dgm:pt modelId="{D842F91D-C963-448F-9B7E-961078309072}">
      <dgm:prSet phldrT="[Текст]" custT="1"/>
      <dgm:spPr/>
      <dgm:t>
        <a:bodyPr/>
        <a:lstStyle/>
        <a:p>
          <a:r>
            <a:rPr lang="ru-RU" sz="1500" dirty="0" smtClean="0"/>
            <a:t>Нарушение сроков</a:t>
          </a:r>
          <a:endParaRPr lang="ru-RU" sz="1500" dirty="0"/>
        </a:p>
      </dgm:t>
    </dgm:pt>
    <dgm:pt modelId="{0F5C840E-F022-4991-8EC5-6DE7C9D19366}" type="parTrans" cxnId="{7E23FAE8-1F4A-4A8E-A78C-AAFC7EC5F302}">
      <dgm:prSet/>
      <dgm:spPr/>
      <dgm:t>
        <a:bodyPr/>
        <a:lstStyle/>
        <a:p>
          <a:endParaRPr lang="ru-RU"/>
        </a:p>
      </dgm:t>
    </dgm:pt>
    <dgm:pt modelId="{EA220672-5859-4B1D-B41F-CFD89F54EA49}" type="sibTrans" cxnId="{7E23FAE8-1F4A-4A8E-A78C-AAFC7EC5F302}">
      <dgm:prSet/>
      <dgm:spPr/>
      <dgm:t>
        <a:bodyPr/>
        <a:lstStyle/>
        <a:p>
          <a:endParaRPr lang="ru-RU"/>
        </a:p>
      </dgm:t>
    </dgm:pt>
    <dgm:pt modelId="{68D8BD45-B2DD-40BF-B1DA-39E04227B40E}">
      <dgm:prSet phldrT="[Текст]"/>
      <dgm:spPr/>
      <dgm:t>
        <a:bodyPr/>
        <a:lstStyle/>
        <a:p>
          <a:r>
            <a:rPr lang="ru-RU" dirty="0" smtClean="0"/>
            <a:t>Запрос у гражданина лишних документов</a:t>
          </a:r>
          <a:endParaRPr lang="ru-RU" dirty="0"/>
        </a:p>
      </dgm:t>
    </dgm:pt>
    <dgm:pt modelId="{CFA105DC-3ECE-459B-8A9B-23EF2DE8048B}" type="parTrans" cxnId="{4C4E1190-8544-45E1-B05A-CF880149EFB5}">
      <dgm:prSet/>
      <dgm:spPr/>
      <dgm:t>
        <a:bodyPr/>
        <a:lstStyle/>
        <a:p>
          <a:endParaRPr lang="ru-RU"/>
        </a:p>
      </dgm:t>
    </dgm:pt>
    <dgm:pt modelId="{7B4DEE73-9F5C-4213-BE93-2CA9430A45B2}" type="sibTrans" cxnId="{4C4E1190-8544-45E1-B05A-CF880149EFB5}">
      <dgm:prSet/>
      <dgm:spPr/>
      <dgm:t>
        <a:bodyPr/>
        <a:lstStyle/>
        <a:p>
          <a:endParaRPr lang="ru-RU"/>
        </a:p>
      </dgm:t>
    </dgm:pt>
    <dgm:pt modelId="{7B190B36-544A-405B-B514-23507B79B185}">
      <dgm:prSet phldrT="[Текст]" custT="1"/>
      <dgm:spPr/>
      <dgm:t>
        <a:bodyPr/>
        <a:lstStyle/>
        <a:p>
          <a:r>
            <a:rPr lang="ru-RU" sz="1300" dirty="0" smtClean="0"/>
            <a:t>Некорректное описание действий</a:t>
          </a:r>
          <a:endParaRPr lang="ru-RU" sz="1300" dirty="0"/>
        </a:p>
      </dgm:t>
    </dgm:pt>
    <dgm:pt modelId="{9805EE00-AEDA-4E49-A25E-04541528699E}" type="parTrans" cxnId="{C43FCF33-DCBC-480F-A5C5-CF345D982272}">
      <dgm:prSet/>
      <dgm:spPr/>
      <dgm:t>
        <a:bodyPr/>
        <a:lstStyle/>
        <a:p>
          <a:endParaRPr lang="ru-RU"/>
        </a:p>
      </dgm:t>
    </dgm:pt>
    <dgm:pt modelId="{0883396B-4395-4C71-89F4-9D7F1820A6DD}" type="sibTrans" cxnId="{C43FCF33-DCBC-480F-A5C5-CF345D982272}">
      <dgm:prSet/>
      <dgm:spPr/>
      <dgm:t>
        <a:bodyPr/>
        <a:lstStyle/>
        <a:p>
          <a:endParaRPr lang="ru-RU"/>
        </a:p>
      </dgm:t>
    </dgm:pt>
    <dgm:pt modelId="{F3A57169-7395-468B-A883-A6FF013CCE8B}" type="pres">
      <dgm:prSet presAssocID="{C11EB5B7-C040-4689-9E4D-7F866F7D584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19054F-09FC-447C-B84F-6EBBCCF05F88}" type="pres">
      <dgm:prSet presAssocID="{8B8BF1C7-C776-49A5-AAC6-B504CD4425FB}" presName="centerShape" presStyleLbl="node0" presStyleIdx="0" presStyleCnt="1"/>
      <dgm:spPr/>
      <dgm:t>
        <a:bodyPr/>
        <a:lstStyle/>
        <a:p>
          <a:endParaRPr lang="ru-RU"/>
        </a:p>
      </dgm:t>
    </dgm:pt>
    <dgm:pt modelId="{6C3CC6A6-BD4E-4B82-9CEA-06E91769C6EF}" type="pres">
      <dgm:prSet presAssocID="{BB191C75-6A9C-41EE-9DBC-5EC1D341E96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B448B-B1B9-4671-ADCD-B5005611D029}" type="pres">
      <dgm:prSet presAssocID="{BB191C75-6A9C-41EE-9DBC-5EC1D341E96F}" presName="dummy" presStyleCnt="0"/>
      <dgm:spPr/>
    </dgm:pt>
    <dgm:pt modelId="{1BB16667-54D4-45B1-BA62-AC5CB819FD8A}" type="pres">
      <dgm:prSet presAssocID="{EEB685B2-18DC-42E5-8758-0A116B9D6D28}" presName="sibTrans" presStyleLbl="sibTrans2D1" presStyleIdx="0" presStyleCnt="4"/>
      <dgm:spPr/>
      <dgm:t>
        <a:bodyPr/>
        <a:lstStyle/>
        <a:p>
          <a:endParaRPr lang="ru-RU"/>
        </a:p>
      </dgm:t>
    </dgm:pt>
    <dgm:pt modelId="{7D4F8683-5AE9-4DD6-B9C1-BACF15A4C656}" type="pres">
      <dgm:prSet presAssocID="{D842F91D-C963-448F-9B7E-96107830907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BEC56-D300-456A-A8A6-3894ADE35D46}" type="pres">
      <dgm:prSet presAssocID="{D842F91D-C963-448F-9B7E-961078309072}" presName="dummy" presStyleCnt="0"/>
      <dgm:spPr/>
    </dgm:pt>
    <dgm:pt modelId="{1FFD1C86-0CA2-40ED-95CF-A1B41C612E19}" type="pres">
      <dgm:prSet presAssocID="{EA220672-5859-4B1D-B41F-CFD89F54EA4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C0F725FB-C048-48B3-8ABF-C4D37374ED01}" type="pres">
      <dgm:prSet presAssocID="{68D8BD45-B2DD-40BF-B1DA-39E04227B40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02610-CF35-4960-8180-05BBBB580D1B}" type="pres">
      <dgm:prSet presAssocID="{68D8BD45-B2DD-40BF-B1DA-39E04227B40E}" presName="dummy" presStyleCnt="0"/>
      <dgm:spPr/>
    </dgm:pt>
    <dgm:pt modelId="{E84EE31C-8648-4211-9E0C-AF0FA772E788}" type="pres">
      <dgm:prSet presAssocID="{7B4DEE73-9F5C-4213-BE93-2CA9430A45B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C900918-239C-4BBB-A836-33B21F589B16}" type="pres">
      <dgm:prSet presAssocID="{7B190B36-544A-405B-B514-23507B79B185}" presName="node" presStyleLbl="node1" presStyleIdx="3" presStyleCnt="4" custScaleX="103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46F74-4398-45A8-B660-AA1572ABF383}" type="pres">
      <dgm:prSet presAssocID="{7B190B36-544A-405B-B514-23507B79B185}" presName="dummy" presStyleCnt="0"/>
      <dgm:spPr/>
    </dgm:pt>
    <dgm:pt modelId="{D7B9CF81-4977-44D5-887A-AD3E4A8FE8E8}" type="pres">
      <dgm:prSet presAssocID="{0883396B-4395-4C71-89F4-9D7F1820A6DD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07B819C2-4B58-4D59-81BC-707F8B76D171}" type="presOf" srcId="{EA220672-5859-4B1D-B41F-CFD89F54EA49}" destId="{1FFD1C86-0CA2-40ED-95CF-A1B41C612E19}" srcOrd="0" destOrd="0" presId="urn:microsoft.com/office/officeart/2005/8/layout/radial6"/>
    <dgm:cxn modelId="{5E1AB1C1-16B4-408C-8FE8-5CABF79DC216}" type="presOf" srcId="{C11EB5B7-C040-4689-9E4D-7F866F7D5844}" destId="{F3A57169-7395-468B-A883-A6FF013CCE8B}" srcOrd="0" destOrd="0" presId="urn:microsoft.com/office/officeart/2005/8/layout/radial6"/>
    <dgm:cxn modelId="{1FEB75EF-D257-4F82-ADA1-811ACBAF8F93}" type="presOf" srcId="{68D8BD45-B2DD-40BF-B1DA-39E04227B40E}" destId="{C0F725FB-C048-48B3-8ABF-C4D37374ED01}" srcOrd="0" destOrd="0" presId="urn:microsoft.com/office/officeart/2005/8/layout/radial6"/>
    <dgm:cxn modelId="{F84777E4-5FE4-4AF0-A4E9-8F5EBE7351C2}" srcId="{C11EB5B7-C040-4689-9E4D-7F866F7D5844}" destId="{8B8BF1C7-C776-49A5-AAC6-B504CD4425FB}" srcOrd="0" destOrd="0" parTransId="{3E201618-E87B-49AE-8FB9-C38A2F6C2407}" sibTransId="{F18A15D8-0FC7-4F61-AEDC-D79535E319B0}"/>
    <dgm:cxn modelId="{0057ED09-789B-402B-AD7A-F3EB535F89C5}" type="presOf" srcId="{0883396B-4395-4C71-89F4-9D7F1820A6DD}" destId="{D7B9CF81-4977-44D5-887A-AD3E4A8FE8E8}" srcOrd="0" destOrd="0" presId="urn:microsoft.com/office/officeart/2005/8/layout/radial6"/>
    <dgm:cxn modelId="{32B0560F-A885-48E0-AA93-B15E2D8AF155}" srcId="{8B8BF1C7-C776-49A5-AAC6-B504CD4425FB}" destId="{BB191C75-6A9C-41EE-9DBC-5EC1D341E96F}" srcOrd="0" destOrd="0" parTransId="{8AD36334-4BCA-4A39-8F9F-DDD251AD8E84}" sibTransId="{EEB685B2-18DC-42E5-8758-0A116B9D6D28}"/>
    <dgm:cxn modelId="{10712DDC-0797-46EC-AA1E-C7331EA44E03}" type="presOf" srcId="{EEB685B2-18DC-42E5-8758-0A116B9D6D28}" destId="{1BB16667-54D4-45B1-BA62-AC5CB819FD8A}" srcOrd="0" destOrd="0" presId="urn:microsoft.com/office/officeart/2005/8/layout/radial6"/>
    <dgm:cxn modelId="{7E23FAE8-1F4A-4A8E-A78C-AAFC7EC5F302}" srcId="{8B8BF1C7-C776-49A5-AAC6-B504CD4425FB}" destId="{D842F91D-C963-448F-9B7E-961078309072}" srcOrd="1" destOrd="0" parTransId="{0F5C840E-F022-4991-8EC5-6DE7C9D19366}" sibTransId="{EA220672-5859-4B1D-B41F-CFD89F54EA49}"/>
    <dgm:cxn modelId="{4C4E1190-8544-45E1-B05A-CF880149EFB5}" srcId="{8B8BF1C7-C776-49A5-AAC6-B504CD4425FB}" destId="{68D8BD45-B2DD-40BF-B1DA-39E04227B40E}" srcOrd="2" destOrd="0" parTransId="{CFA105DC-3ECE-459B-8A9B-23EF2DE8048B}" sibTransId="{7B4DEE73-9F5C-4213-BE93-2CA9430A45B2}"/>
    <dgm:cxn modelId="{21FFA374-C69C-43C9-8936-F3AC6BE135D1}" type="presOf" srcId="{7B4DEE73-9F5C-4213-BE93-2CA9430A45B2}" destId="{E84EE31C-8648-4211-9E0C-AF0FA772E788}" srcOrd="0" destOrd="0" presId="urn:microsoft.com/office/officeart/2005/8/layout/radial6"/>
    <dgm:cxn modelId="{FDBBC340-0B8B-4C53-90CE-20E8FEA1EDE0}" type="presOf" srcId="{7B190B36-544A-405B-B514-23507B79B185}" destId="{7C900918-239C-4BBB-A836-33B21F589B16}" srcOrd="0" destOrd="0" presId="urn:microsoft.com/office/officeart/2005/8/layout/radial6"/>
    <dgm:cxn modelId="{750CDECD-8942-4712-9B0E-EF0F94949CED}" type="presOf" srcId="{D842F91D-C963-448F-9B7E-961078309072}" destId="{7D4F8683-5AE9-4DD6-B9C1-BACF15A4C656}" srcOrd="0" destOrd="0" presId="urn:microsoft.com/office/officeart/2005/8/layout/radial6"/>
    <dgm:cxn modelId="{10F95E56-3FFA-456E-8E71-6FCEBA2E761A}" type="presOf" srcId="{8B8BF1C7-C776-49A5-AAC6-B504CD4425FB}" destId="{A319054F-09FC-447C-B84F-6EBBCCF05F88}" srcOrd="0" destOrd="0" presId="urn:microsoft.com/office/officeart/2005/8/layout/radial6"/>
    <dgm:cxn modelId="{5F1FDDD4-E18B-4AFE-8345-DED6FBE86426}" type="presOf" srcId="{BB191C75-6A9C-41EE-9DBC-5EC1D341E96F}" destId="{6C3CC6A6-BD4E-4B82-9CEA-06E91769C6EF}" srcOrd="0" destOrd="0" presId="urn:microsoft.com/office/officeart/2005/8/layout/radial6"/>
    <dgm:cxn modelId="{C43FCF33-DCBC-480F-A5C5-CF345D982272}" srcId="{8B8BF1C7-C776-49A5-AAC6-B504CD4425FB}" destId="{7B190B36-544A-405B-B514-23507B79B185}" srcOrd="3" destOrd="0" parTransId="{9805EE00-AEDA-4E49-A25E-04541528699E}" sibTransId="{0883396B-4395-4C71-89F4-9D7F1820A6DD}"/>
    <dgm:cxn modelId="{EE110727-E39B-4050-8D22-9CB7DA5928E4}" type="presParOf" srcId="{F3A57169-7395-468B-A883-A6FF013CCE8B}" destId="{A319054F-09FC-447C-B84F-6EBBCCF05F88}" srcOrd="0" destOrd="0" presId="urn:microsoft.com/office/officeart/2005/8/layout/radial6"/>
    <dgm:cxn modelId="{F32DC06A-138C-4A63-A610-8CC58F75553D}" type="presParOf" srcId="{F3A57169-7395-468B-A883-A6FF013CCE8B}" destId="{6C3CC6A6-BD4E-4B82-9CEA-06E91769C6EF}" srcOrd="1" destOrd="0" presId="urn:microsoft.com/office/officeart/2005/8/layout/radial6"/>
    <dgm:cxn modelId="{06F48086-54D2-4F6D-B69B-22A0E12CE1AF}" type="presParOf" srcId="{F3A57169-7395-468B-A883-A6FF013CCE8B}" destId="{F26B448B-B1B9-4671-ADCD-B5005611D029}" srcOrd="2" destOrd="0" presId="urn:microsoft.com/office/officeart/2005/8/layout/radial6"/>
    <dgm:cxn modelId="{77CA6A46-A01E-4D9C-BFC1-82F487775EAF}" type="presParOf" srcId="{F3A57169-7395-468B-A883-A6FF013CCE8B}" destId="{1BB16667-54D4-45B1-BA62-AC5CB819FD8A}" srcOrd="3" destOrd="0" presId="urn:microsoft.com/office/officeart/2005/8/layout/radial6"/>
    <dgm:cxn modelId="{C222B1F1-BBEA-4E91-B66B-5D407F95058F}" type="presParOf" srcId="{F3A57169-7395-468B-A883-A6FF013CCE8B}" destId="{7D4F8683-5AE9-4DD6-B9C1-BACF15A4C656}" srcOrd="4" destOrd="0" presId="urn:microsoft.com/office/officeart/2005/8/layout/radial6"/>
    <dgm:cxn modelId="{811125BD-E6DE-4B7F-B5B2-A3426792BC05}" type="presParOf" srcId="{F3A57169-7395-468B-A883-A6FF013CCE8B}" destId="{5C9BEC56-D300-456A-A8A6-3894ADE35D46}" srcOrd="5" destOrd="0" presId="urn:microsoft.com/office/officeart/2005/8/layout/radial6"/>
    <dgm:cxn modelId="{0F9C4586-088C-4985-8C40-42588D109C9D}" type="presParOf" srcId="{F3A57169-7395-468B-A883-A6FF013CCE8B}" destId="{1FFD1C86-0CA2-40ED-95CF-A1B41C612E19}" srcOrd="6" destOrd="0" presId="urn:microsoft.com/office/officeart/2005/8/layout/radial6"/>
    <dgm:cxn modelId="{19CA18D1-EA56-4F08-9532-03DB172A40A4}" type="presParOf" srcId="{F3A57169-7395-468B-A883-A6FF013CCE8B}" destId="{C0F725FB-C048-48B3-8ABF-C4D37374ED01}" srcOrd="7" destOrd="0" presId="urn:microsoft.com/office/officeart/2005/8/layout/radial6"/>
    <dgm:cxn modelId="{86272F96-32C7-4CCF-8793-8B669138CC8A}" type="presParOf" srcId="{F3A57169-7395-468B-A883-A6FF013CCE8B}" destId="{D4602610-CF35-4960-8180-05BBBB580D1B}" srcOrd="8" destOrd="0" presId="urn:microsoft.com/office/officeart/2005/8/layout/radial6"/>
    <dgm:cxn modelId="{5C446628-2E5F-436A-A6B4-4E62B8A86524}" type="presParOf" srcId="{F3A57169-7395-468B-A883-A6FF013CCE8B}" destId="{E84EE31C-8648-4211-9E0C-AF0FA772E788}" srcOrd="9" destOrd="0" presId="urn:microsoft.com/office/officeart/2005/8/layout/radial6"/>
    <dgm:cxn modelId="{53E5C184-9B1E-4472-B7B4-F71B52797820}" type="presParOf" srcId="{F3A57169-7395-468B-A883-A6FF013CCE8B}" destId="{7C900918-239C-4BBB-A836-33B21F589B16}" srcOrd="10" destOrd="0" presId="urn:microsoft.com/office/officeart/2005/8/layout/radial6"/>
    <dgm:cxn modelId="{6619D157-D535-4AB7-A84E-6739A129D556}" type="presParOf" srcId="{F3A57169-7395-468B-A883-A6FF013CCE8B}" destId="{39C46F74-4398-45A8-B660-AA1572ABF383}" srcOrd="11" destOrd="0" presId="urn:microsoft.com/office/officeart/2005/8/layout/radial6"/>
    <dgm:cxn modelId="{E1CBEC8B-4291-46F4-B987-9B5AFD70C52E}" type="presParOf" srcId="{F3A57169-7395-468B-A883-A6FF013CCE8B}" destId="{D7B9CF81-4977-44D5-887A-AD3E4A8FE8E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862393-BDAD-4837-8B38-6611FB2FE6A9}" type="doc">
      <dgm:prSet loTypeId="urn:microsoft.com/office/officeart/2009/layout/CircleArrow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B80FE5-DC77-47EB-87B3-73ABFE2404BE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АНАЛИЗ</a:t>
          </a:r>
          <a:endParaRPr lang="ru-RU" b="1" dirty="0">
            <a:solidFill>
              <a:schemeClr val="tx2"/>
            </a:solidFill>
          </a:endParaRPr>
        </a:p>
      </dgm:t>
    </dgm:pt>
    <dgm:pt modelId="{6ADE2E34-76FF-4DFD-9A02-15F3245D4F97}" type="parTrans" cxnId="{7BFAAA10-B57B-4FC4-9D64-FABB9CC421BE}">
      <dgm:prSet/>
      <dgm:spPr/>
      <dgm:t>
        <a:bodyPr/>
        <a:lstStyle/>
        <a:p>
          <a:endParaRPr lang="ru-RU"/>
        </a:p>
      </dgm:t>
    </dgm:pt>
    <dgm:pt modelId="{E280294F-27E9-4876-AFF2-48D194CE393D}" type="sibTrans" cxnId="{7BFAAA10-B57B-4FC4-9D64-FABB9CC421BE}">
      <dgm:prSet/>
      <dgm:spPr/>
      <dgm:t>
        <a:bodyPr/>
        <a:lstStyle/>
        <a:p>
          <a:endParaRPr lang="ru-RU"/>
        </a:p>
      </dgm:t>
    </dgm:pt>
    <dgm:pt modelId="{59FFAF11-2CDD-433B-9F0E-FEFB2C37B8C2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ПЛАН</a:t>
          </a:r>
          <a:endParaRPr lang="ru-RU" b="1" dirty="0">
            <a:solidFill>
              <a:schemeClr val="tx2"/>
            </a:solidFill>
          </a:endParaRPr>
        </a:p>
      </dgm:t>
    </dgm:pt>
    <dgm:pt modelId="{A61A45B3-B85D-483C-94A5-FBC1ED7B7DC2}" type="parTrans" cxnId="{C44340A5-65FA-48AF-81B2-98DDBC178C6D}">
      <dgm:prSet/>
      <dgm:spPr/>
      <dgm:t>
        <a:bodyPr/>
        <a:lstStyle/>
        <a:p>
          <a:endParaRPr lang="ru-RU"/>
        </a:p>
      </dgm:t>
    </dgm:pt>
    <dgm:pt modelId="{2C2BD571-81F5-42D5-AC38-C8F84C581912}" type="sibTrans" cxnId="{C44340A5-65FA-48AF-81B2-98DDBC178C6D}">
      <dgm:prSet/>
      <dgm:spPr/>
      <dgm:t>
        <a:bodyPr/>
        <a:lstStyle/>
        <a:p>
          <a:endParaRPr lang="ru-RU"/>
        </a:p>
      </dgm:t>
    </dgm:pt>
    <dgm:pt modelId="{D879D12F-5069-4738-9EC4-35E6738F2D9D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РЕАЛИЗАЦИЯ</a:t>
          </a:r>
          <a:endParaRPr lang="ru-RU" b="1" dirty="0">
            <a:solidFill>
              <a:schemeClr val="tx2"/>
            </a:solidFill>
          </a:endParaRPr>
        </a:p>
      </dgm:t>
    </dgm:pt>
    <dgm:pt modelId="{00281469-9688-4346-89F9-B06A3481FA8D}" type="parTrans" cxnId="{DEC941C9-C440-416A-97EE-A86FCB97F6A1}">
      <dgm:prSet/>
      <dgm:spPr/>
      <dgm:t>
        <a:bodyPr/>
        <a:lstStyle/>
        <a:p>
          <a:endParaRPr lang="ru-RU"/>
        </a:p>
      </dgm:t>
    </dgm:pt>
    <dgm:pt modelId="{01296B38-09E3-4518-95D6-B43BD5E6FF64}" type="sibTrans" cxnId="{DEC941C9-C440-416A-97EE-A86FCB97F6A1}">
      <dgm:prSet/>
      <dgm:spPr/>
      <dgm:t>
        <a:bodyPr/>
        <a:lstStyle/>
        <a:p>
          <a:endParaRPr lang="ru-RU"/>
        </a:p>
      </dgm:t>
    </dgm:pt>
    <dgm:pt modelId="{49D6C797-1AE3-4AB8-967C-ED8745E5C3EC}" type="pres">
      <dgm:prSet presAssocID="{0E862393-BDAD-4837-8B38-6611FB2FE6A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27A29DC-5C20-441E-8A0B-521026C70C8C}" type="pres">
      <dgm:prSet presAssocID="{18B80FE5-DC77-47EB-87B3-73ABFE2404BE}" presName="Accent1" presStyleCnt="0"/>
      <dgm:spPr/>
    </dgm:pt>
    <dgm:pt modelId="{F42EEC09-8792-4B25-91EA-A792E6ACEFA1}" type="pres">
      <dgm:prSet presAssocID="{18B80FE5-DC77-47EB-87B3-73ABFE2404BE}" presName="Accent" presStyleLbl="node1" presStyleIdx="0" presStyleCnt="3" custLinFactNeighborX="1569" custLinFactNeighborY="5683"/>
      <dgm:spPr/>
    </dgm:pt>
    <dgm:pt modelId="{7D4A3FCD-30E4-40A9-8708-2D53DC38521C}" type="pres">
      <dgm:prSet presAssocID="{18B80FE5-DC77-47EB-87B3-73ABFE2404B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F10A0-7A7C-4FD3-84F1-10784D468CEF}" type="pres">
      <dgm:prSet presAssocID="{59FFAF11-2CDD-433B-9F0E-FEFB2C37B8C2}" presName="Accent2" presStyleCnt="0"/>
      <dgm:spPr/>
    </dgm:pt>
    <dgm:pt modelId="{7504F842-F39D-4DE1-8106-85601C3FA423}" type="pres">
      <dgm:prSet presAssocID="{59FFAF11-2CDD-433B-9F0E-FEFB2C37B8C2}" presName="Accent" presStyleLbl="node1" presStyleIdx="1" presStyleCnt="3" custLinFactNeighborX="1569" custLinFactNeighborY="5683"/>
      <dgm:spPr/>
    </dgm:pt>
    <dgm:pt modelId="{80786113-B82C-4103-8D45-62743741CAAF}" type="pres">
      <dgm:prSet presAssocID="{59FFAF11-2CDD-433B-9F0E-FEFB2C37B8C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24850-841D-43F8-9694-98C358A41A32}" type="pres">
      <dgm:prSet presAssocID="{D879D12F-5069-4738-9EC4-35E6738F2D9D}" presName="Accent3" presStyleCnt="0"/>
      <dgm:spPr/>
    </dgm:pt>
    <dgm:pt modelId="{3A7D9C47-161E-4881-B625-488A9E802114}" type="pres">
      <dgm:prSet presAssocID="{D879D12F-5069-4738-9EC4-35E6738F2D9D}" presName="Accent" presStyleLbl="node1" presStyleIdx="2" presStyleCnt="3" custLinFactNeighborX="1826" custLinFactNeighborY="6618"/>
      <dgm:spPr/>
    </dgm:pt>
    <dgm:pt modelId="{648F240A-C5CB-4C06-9381-8BF79D4D6B14}" type="pres">
      <dgm:prSet presAssocID="{D879D12F-5069-4738-9EC4-35E6738F2D9D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C0C12E-59B5-4312-B88F-C8311D1C3B53}" type="presOf" srcId="{0E862393-BDAD-4837-8B38-6611FB2FE6A9}" destId="{49D6C797-1AE3-4AB8-967C-ED8745E5C3EC}" srcOrd="0" destOrd="0" presId="urn:microsoft.com/office/officeart/2009/layout/CircleArrowProcess"/>
    <dgm:cxn modelId="{DEC941C9-C440-416A-97EE-A86FCB97F6A1}" srcId="{0E862393-BDAD-4837-8B38-6611FB2FE6A9}" destId="{D879D12F-5069-4738-9EC4-35E6738F2D9D}" srcOrd="2" destOrd="0" parTransId="{00281469-9688-4346-89F9-B06A3481FA8D}" sibTransId="{01296B38-09E3-4518-95D6-B43BD5E6FF64}"/>
    <dgm:cxn modelId="{D6D31AED-AE5F-4B38-928F-3172ED88D288}" type="presOf" srcId="{18B80FE5-DC77-47EB-87B3-73ABFE2404BE}" destId="{7D4A3FCD-30E4-40A9-8708-2D53DC38521C}" srcOrd="0" destOrd="0" presId="urn:microsoft.com/office/officeart/2009/layout/CircleArrowProcess"/>
    <dgm:cxn modelId="{BA6D8C80-FF61-4D03-802E-B62447F8CFB4}" type="presOf" srcId="{59FFAF11-2CDD-433B-9F0E-FEFB2C37B8C2}" destId="{80786113-B82C-4103-8D45-62743741CAAF}" srcOrd="0" destOrd="0" presId="urn:microsoft.com/office/officeart/2009/layout/CircleArrowProcess"/>
    <dgm:cxn modelId="{C44340A5-65FA-48AF-81B2-98DDBC178C6D}" srcId="{0E862393-BDAD-4837-8B38-6611FB2FE6A9}" destId="{59FFAF11-2CDD-433B-9F0E-FEFB2C37B8C2}" srcOrd="1" destOrd="0" parTransId="{A61A45B3-B85D-483C-94A5-FBC1ED7B7DC2}" sibTransId="{2C2BD571-81F5-42D5-AC38-C8F84C581912}"/>
    <dgm:cxn modelId="{7BFAAA10-B57B-4FC4-9D64-FABB9CC421BE}" srcId="{0E862393-BDAD-4837-8B38-6611FB2FE6A9}" destId="{18B80FE5-DC77-47EB-87B3-73ABFE2404BE}" srcOrd="0" destOrd="0" parTransId="{6ADE2E34-76FF-4DFD-9A02-15F3245D4F97}" sibTransId="{E280294F-27E9-4876-AFF2-48D194CE393D}"/>
    <dgm:cxn modelId="{F7E1A129-0161-41F0-BE15-898889E5B84B}" type="presOf" srcId="{D879D12F-5069-4738-9EC4-35E6738F2D9D}" destId="{648F240A-C5CB-4C06-9381-8BF79D4D6B14}" srcOrd="0" destOrd="0" presId="urn:microsoft.com/office/officeart/2009/layout/CircleArrowProcess"/>
    <dgm:cxn modelId="{BF53CBF0-C141-49B5-83CC-46E3BE3EA09C}" type="presParOf" srcId="{49D6C797-1AE3-4AB8-967C-ED8745E5C3EC}" destId="{627A29DC-5C20-441E-8A0B-521026C70C8C}" srcOrd="0" destOrd="0" presId="urn:microsoft.com/office/officeart/2009/layout/CircleArrowProcess"/>
    <dgm:cxn modelId="{B7256F9E-AE23-407E-BA36-89C7830CC6BA}" type="presParOf" srcId="{627A29DC-5C20-441E-8A0B-521026C70C8C}" destId="{F42EEC09-8792-4B25-91EA-A792E6ACEFA1}" srcOrd="0" destOrd="0" presId="urn:microsoft.com/office/officeart/2009/layout/CircleArrowProcess"/>
    <dgm:cxn modelId="{4064389C-DD57-472E-BBDD-1267769331E5}" type="presParOf" srcId="{49D6C797-1AE3-4AB8-967C-ED8745E5C3EC}" destId="{7D4A3FCD-30E4-40A9-8708-2D53DC38521C}" srcOrd="1" destOrd="0" presId="urn:microsoft.com/office/officeart/2009/layout/CircleArrowProcess"/>
    <dgm:cxn modelId="{A73AC222-B0CA-42FD-9323-1E5205B00114}" type="presParOf" srcId="{49D6C797-1AE3-4AB8-967C-ED8745E5C3EC}" destId="{DA8F10A0-7A7C-4FD3-84F1-10784D468CEF}" srcOrd="2" destOrd="0" presId="urn:microsoft.com/office/officeart/2009/layout/CircleArrowProcess"/>
    <dgm:cxn modelId="{062E28AC-C654-4E44-94D9-ED8CC43B4BEF}" type="presParOf" srcId="{DA8F10A0-7A7C-4FD3-84F1-10784D468CEF}" destId="{7504F842-F39D-4DE1-8106-85601C3FA423}" srcOrd="0" destOrd="0" presId="urn:microsoft.com/office/officeart/2009/layout/CircleArrowProcess"/>
    <dgm:cxn modelId="{F9045BC3-251F-4B36-8EE0-C1CBC55721F1}" type="presParOf" srcId="{49D6C797-1AE3-4AB8-967C-ED8745E5C3EC}" destId="{80786113-B82C-4103-8D45-62743741CAAF}" srcOrd="3" destOrd="0" presId="urn:microsoft.com/office/officeart/2009/layout/CircleArrowProcess"/>
    <dgm:cxn modelId="{CA8EFB55-5B05-4F94-BEC7-7219EDA170F3}" type="presParOf" srcId="{49D6C797-1AE3-4AB8-967C-ED8745E5C3EC}" destId="{4C824850-841D-43F8-9694-98C358A41A32}" srcOrd="4" destOrd="0" presId="urn:microsoft.com/office/officeart/2009/layout/CircleArrowProcess"/>
    <dgm:cxn modelId="{D8542A20-5F7B-4CC0-9A34-B9DD32C0EB74}" type="presParOf" srcId="{4C824850-841D-43F8-9694-98C358A41A32}" destId="{3A7D9C47-161E-4881-B625-488A9E802114}" srcOrd="0" destOrd="0" presId="urn:microsoft.com/office/officeart/2009/layout/CircleArrowProcess"/>
    <dgm:cxn modelId="{85F722E4-B861-4772-B79C-DD5268311FE5}" type="presParOf" srcId="{49D6C797-1AE3-4AB8-967C-ED8745E5C3EC}" destId="{648F240A-C5CB-4C06-9381-8BF79D4D6B1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9CF81-4977-44D5-887A-AD3E4A8FE8E8}">
      <dsp:nvSpPr>
        <dsp:cNvPr id="0" name=""/>
        <dsp:cNvSpPr/>
      </dsp:nvSpPr>
      <dsp:spPr>
        <a:xfrm>
          <a:off x="1012185" y="666511"/>
          <a:ext cx="4447740" cy="4447740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EE31C-8648-4211-9E0C-AF0FA772E788}">
      <dsp:nvSpPr>
        <dsp:cNvPr id="0" name=""/>
        <dsp:cNvSpPr/>
      </dsp:nvSpPr>
      <dsp:spPr>
        <a:xfrm>
          <a:off x="1012185" y="666511"/>
          <a:ext cx="4447740" cy="4447740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D1C86-0CA2-40ED-95CF-A1B41C612E19}">
      <dsp:nvSpPr>
        <dsp:cNvPr id="0" name=""/>
        <dsp:cNvSpPr/>
      </dsp:nvSpPr>
      <dsp:spPr>
        <a:xfrm>
          <a:off x="1012185" y="666511"/>
          <a:ext cx="4447740" cy="4447740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B16667-54D4-45B1-BA62-AC5CB819FD8A}">
      <dsp:nvSpPr>
        <dsp:cNvPr id="0" name=""/>
        <dsp:cNvSpPr/>
      </dsp:nvSpPr>
      <dsp:spPr>
        <a:xfrm>
          <a:off x="1012185" y="666511"/>
          <a:ext cx="4447740" cy="4447740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9054F-09FC-447C-B84F-6EBBCCF05F88}">
      <dsp:nvSpPr>
        <dsp:cNvPr id="0" name=""/>
        <dsp:cNvSpPr/>
      </dsp:nvSpPr>
      <dsp:spPr>
        <a:xfrm>
          <a:off x="2211773" y="1866098"/>
          <a:ext cx="2048566" cy="20485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Недоступность систем/сервисов</a:t>
          </a:r>
          <a:endParaRPr lang="ru-RU" sz="1700" kern="1200" dirty="0"/>
        </a:p>
      </dsp:txBody>
      <dsp:txXfrm>
        <a:off x="2511779" y="2166104"/>
        <a:ext cx="1448554" cy="1448554"/>
      </dsp:txXfrm>
    </dsp:sp>
    <dsp:sp modelId="{6C3CC6A6-BD4E-4B82-9CEA-06E91769C6EF}">
      <dsp:nvSpPr>
        <dsp:cNvPr id="0" name=""/>
        <dsp:cNvSpPr/>
      </dsp:nvSpPr>
      <dsp:spPr>
        <a:xfrm>
          <a:off x="2519057" y="1136"/>
          <a:ext cx="1433996" cy="14339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Большая доля отказов</a:t>
          </a:r>
          <a:endParaRPr lang="ru-RU" sz="1500" kern="1200" dirty="0"/>
        </a:p>
      </dsp:txBody>
      <dsp:txXfrm>
        <a:off x="2729061" y="211140"/>
        <a:ext cx="1013988" cy="1013988"/>
      </dsp:txXfrm>
    </dsp:sp>
    <dsp:sp modelId="{7D4F8683-5AE9-4DD6-B9C1-BACF15A4C656}">
      <dsp:nvSpPr>
        <dsp:cNvPr id="0" name=""/>
        <dsp:cNvSpPr/>
      </dsp:nvSpPr>
      <dsp:spPr>
        <a:xfrm>
          <a:off x="4691304" y="2173383"/>
          <a:ext cx="1433996" cy="1433996"/>
        </a:xfrm>
        <a:prstGeom prst="ellipse">
          <a:avLst/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Нарушение сроков</a:t>
          </a:r>
          <a:endParaRPr lang="ru-RU" sz="1500" kern="1200" dirty="0"/>
        </a:p>
      </dsp:txBody>
      <dsp:txXfrm>
        <a:off x="4901308" y="2383387"/>
        <a:ext cx="1013988" cy="1013988"/>
      </dsp:txXfrm>
    </dsp:sp>
    <dsp:sp modelId="{C0F725FB-C048-48B3-8ABF-C4D37374ED01}">
      <dsp:nvSpPr>
        <dsp:cNvPr id="0" name=""/>
        <dsp:cNvSpPr/>
      </dsp:nvSpPr>
      <dsp:spPr>
        <a:xfrm>
          <a:off x="2519057" y="4345629"/>
          <a:ext cx="1433996" cy="1433996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Запрос у гражданина лишних документов</a:t>
          </a:r>
          <a:endParaRPr lang="ru-RU" sz="1400" kern="1200" dirty="0"/>
        </a:p>
      </dsp:txBody>
      <dsp:txXfrm>
        <a:off x="2729061" y="4555633"/>
        <a:ext cx="1013988" cy="1013988"/>
      </dsp:txXfrm>
    </dsp:sp>
    <dsp:sp modelId="{7C900918-239C-4BBB-A836-33B21F589B16}">
      <dsp:nvSpPr>
        <dsp:cNvPr id="0" name=""/>
        <dsp:cNvSpPr/>
      </dsp:nvSpPr>
      <dsp:spPr>
        <a:xfrm>
          <a:off x="319343" y="2173383"/>
          <a:ext cx="1488932" cy="1433996"/>
        </a:xfrm>
        <a:prstGeom prst="ellipse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Некорректное описание действий</a:t>
          </a:r>
          <a:endParaRPr lang="ru-RU" sz="1300" kern="1200" dirty="0"/>
        </a:p>
      </dsp:txBody>
      <dsp:txXfrm>
        <a:off x="537392" y="2383387"/>
        <a:ext cx="1052834" cy="1013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EEC09-8792-4B25-91EA-A792E6ACEFA1}">
      <dsp:nvSpPr>
        <dsp:cNvPr id="0" name=""/>
        <dsp:cNvSpPr/>
      </dsp:nvSpPr>
      <dsp:spPr>
        <a:xfrm>
          <a:off x="1264141" y="1642361"/>
          <a:ext cx="2129868" cy="213019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4A3FCD-30E4-40A9-8708-2D53DC38521C}">
      <dsp:nvSpPr>
        <dsp:cNvPr id="0" name=""/>
        <dsp:cNvSpPr/>
      </dsp:nvSpPr>
      <dsp:spPr>
        <a:xfrm>
          <a:off x="1701494" y="2290366"/>
          <a:ext cx="1183526" cy="59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2"/>
              </a:solidFill>
            </a:rPr>
            <a:t>АНАЛИЗ</a:t>
          </a:r>
          <a:endParaRPr lang="ru-RU" sz="1500" b="1" kern="1200" dirty="0">
            <a:solidFill>
              <a:schemeClr val="tx2"/>
            </a:solidFill>
          </a:endParaRPr>
        </a:p>
      </dsp:txBody>
      <dsp:txXfrm>
        <a:off x="1701494" y="2290366"/>
        <a:ext cx="1183526" cy="591621"/>
      </dsp:txXfrm>
    </dsp:sp>
    <dsp:sp modelId="{7504F842-F39D-4DE1-8106-85601C3FA423}">
      <dsp:nvSpPr>
        <dsp:cNvPr id="0" name=""/>
        <dsp:cNvSpPr/>
      </dsp:nvSpPr>
      <dsp:spPr>
        <a:xfrm>
          <a:off x="672578" y="2866314"/>
          <a:ext cx="2129868" cy="213019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786113-B82C-4103-8D45-62743741CAAF}">
      <dsp:nvSpPr>
        <dsp:cNvPr id="0" name=""/>
        <dsp:cNvSpPr/>
      </dsp:nvSpPr>
      <dsp:spPr>
        <a:xfrm>
          <a:off x="1112331" y="3521400"/>
          <a:ext cx="1183526" cy="59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2"/>
              </a:solidFill>
            </a:rPr>
            <a:t>ПЛАН</a:t>
          </a:r>
          <a:endParaRPr lang="ru-RU" sz="1500" b="1" kern="1200" dirty="0">
            <a:solidFill>
              <a:schemeClr val="tx2"/>
            </a:solidFill>
          </a:endParaRPr>
        </a:p>
      </dsp:txBody>
      <dsp:txXfrm>
        <a:off x="1112331" y="3521400"/>
        <a:ext cx="1183526" cy="591621"/>
      </dsp:txXfrm>
    </dsp:sp>
    <dsp:sp modelId="{3A7D9C47-161E-4881-B625-488A9E802114}">
      <dsp:nvSpPr>
        <dsp:cNvPr id="0" name=""/>
        <dsp:cNvSpPr/>
      </dsp:nvSpPr>
      <dsp:spPr>
        <a:xfrm>
          <a:off x="1415728" y="4236827"/>
          <a:ext cx="1829886" cy="183062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8F240A-C5CB-4C06-9381-8BF79D4D6B14}">
      <dsp:nvSpPr>
        <dsp:cNvPr id="0" name=""/>
        <dsp:cNvSpPr/>
      </dsp:nvSpPr>
      <dsp:spPr>
        <a:xfrm>
          <a:off x="1704294" y="4754203"/>
          <a:ext cx="1183526" cy="59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2"/>
              </a:solidFill>
            </a:rPr>
            <a:t>РЕАЛИЗАЦИЯ</a:t>
          </a:r>
          <a:endParaRPr lang="ru-RU" sz="1500" b="1" kern="1200" dirty="0">
            <a:solidFill>
              <a:schemeClr val="tx2"/>
            </a:solidFill>
          </a:endParaRPr>
        </a:p>
      </dsp:txBody>
      <dsp:txXfrm>
        <a:off x="1704294" y="4754203"/>
        <a:ext cx="1183526" cy="591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50476" cy="498772"/>
          </a:xfrm>
          <a:prstGeom prst="rect">
            <a:avLst/>
          </a:prstGeom>
        </p:spPr>
        <p:txBody>
          <a:bodyPr vert="horz" lIns="92213" tIns="46105" rIns="92213" bIns="461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9" y="4"/>
            <a:ext cx="2950476" cy="498772"/>
          </a:xfrm>
          <a:prstGeom prst="rect">
            <a:avLst/>
          </a:prstGeom>
        </p:spPr>
        <p:txBody>
          <a:bodyPr vert="horz" lIns="92213" tIns="46105" rIns="92213" bIns="46105" rtlCol="0"/>
          <a:lstStyle>
            <a:lvl1pPr algn="r">
              <a:defRPr sz="1200"/>
            </a:lvl1pPr>
          </a:lstStyle>
          <a:p>
            <a:fld id="{868E68B2-574B-4E1D-9388-4E41382E0DCE}" type="datetimeFigureOut">
              <a:rPr lang="ru-RU" smtClean="0"/>
              <a:pPr/>
              <a:t>14.04.19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4600"/>
            <a:ext cx="5961062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13" tIns="46105" rIns="92213" bIns="461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2"/>
            <a:ext cx="5447030" cy="3914239"/>
          </a:xfrm>
          <a:prstGeom prst="rect">
            <a:avLst/>
          </a:prstGeom>
        </p:spPr>
        <p:txBody>
          <a:bodyPr vert="horz" lIns="92213" tIns="46105" rIns="92213" bIns="4610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6" cy="498771"/>
          </a:xfrm>
          <a:prstGeom prst="rect">
            <a:avLst/>
          </a:prstGeom>
        </p:spPr>
        <p:txBody>
          <a:bodyPr vert="horz" lIns="92213" tIns="46105" rIns="92213" bIns="461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9" y="9442155"/>
            <a:ext cx="2950476" cy="498771"/>
          </a:xfrm>
          <a:prstGeom prst="rect">
            <a:avLst/>
          </a:prstGeom>
        </p:spPr>
        <p:txBody>
          <a:bodyPr vert="horz" lIns="92213" tIns="46105" rIns="92213" bIns="46105" rtlCol="0" anchor="b"/>
          <a:lstStyle>
            <a:lvl1pPr algn="r">
              <a:defRPr sz="1200"/>
            </a:lvl1pPr>
          </a:lstStyle>
          <a:p>
            <a:fld id="{550611B8-F78D-437E-A5DD-BB0DF46E2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813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94EB-3AE3-44F6-9315-2EA3DBD7371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420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94EB-3AE3-44F6-9315-2EA3DBD7371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560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94EB-3AE3-44F6-9315-2EA3DBD7371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871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94EB-3AE3-44F6-9315-2EA3DBD7371C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42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94EB-3AE3-44F6-9315-2EA3DBD7371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43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Прошу</a:t>
            </a:r>
            <a:r>
              <a:rPr lang="ru-RU" baseline="0" dirty="0" smtClean="0"/>
              <a:t> сделать </a:t>
            </a:r>
            <a:r>
              <a:rPr lang="ru-RU" baseline="0" dirty="0" err="1" smtClean="0"/>
              <a:t>скрины</a:t>
            </a:r>
            <a:r>
              <a:rPr lang="ru-RU" baseline="0" dirty="0" smtClean="0"/>
              <a:t>. По факту получится на нескольких слайдах. Перечень мой может быть неполный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94EB-3AE3-44F6-9315-2EA3DBD7371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008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94EB-3AE3-44F6-9315-2EA3DBD7371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410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94EB-3AE3-44F6-9315-2EA3DBD7371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410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94EB-3AE3-44F6-9315-2EA3DBD7371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579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94EB-3AE3-44F6-9315-2EA3DBD7371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469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94EB-3AE3-44F6-9315-2EA3DBD7371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392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94EB-3AE3-44F6-9315-2EA3DBD7371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10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BAA7-02F3-4CD5-A6D0-313F5196CCA4}" type="datetimeFigureOut">
              <a:rPr lang="ru-RU" smtClean="0"/>
              <a:pPr/>
              <a:t>14.04.19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5878-4392-4C8C-923C-A02426186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61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BAA7-02F3-4CD5-A6D0-313F5196CCA4}" type="datetimeFigureOut">
              <a:rPr lang="ru-RU" smtClean="0"/>
              <a:pPr/>
              <a:t>14.04.19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5878-4392-4C8C-923C-A02426186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03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BAA7-02F3-4CD5-A6D0-313F5196CCA4}" type="datetimeFigureOut">
              <a:rPr lang="ru-RU" smtClean="0"/>
              <a:pPr/>
              <a:t>14.04.19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5878-4392-4C8C-923C-A02426186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7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BAA7-02F3-4CD5-A6D0-313F5196CCA4}" type="datetimeFigureOut">
              <a:rPr lang="ru-RU" smtClean="0"/>
              <a:pPr/>
              <a:t>14.04.19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5878-4392-4C8C-923C-A02426186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91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BAA7-02F3-4CD5-A6D0-313F5196CCA4}" type="datetimeFigureOut">
              <a:rPr lang="ru-RU" smtClean="0"/>
              <a:pPr/>
              <a:t>14.04.19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5878-4392-4C8C-923C-A02426186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62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BAA7-02F3-4CD5-A6D0-313F5196CCA4}" type="datetimeFigureOut">
              <a:rPr lang="ru-RU" smtClean="0"/>
              <a:pPr/>
              <a:t>14.04.19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5878-4392-4C8C-923C-A02426186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106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BAA7-02F3-4CD5-A6D0-313F5196CCA4}" type="datetimeFigureOut">
              <a:rPr lang="ru-RU" smtClean="0"/>
              <a:pPr/>
              <a:t>14.04.19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5878-4392-4C8C-923C-A02426186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03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BAA7-02F3-4CD5-A6D0-313F5196CCA4}" type="datetimeFigureOut">
              <a:rPr lang="ru-RU" smtClean="0"/>
              <a:pPr/>
              <a:t>14.04.19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5878-4392-4C8C-923C-A02426186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8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BAA7-02F3-4CD5-A6D0-313F5196CCA4}" type="datetimeFigureOut">
              <a:rPr lang="ru-RU" smtClean="0"/>
              <a:pPr/>
              <a:t>14.04.19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5878-4392-4C8C-923C-A02426186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35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BAA7-02F3-4CD5-A6D0-313F5196CCA4}" type="datetimeFigureOut">
              <a:rPr lang="ru-RU" smtClean="0"/>
              <a:pPr/>
              <a:t>14.04.19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5878-4392-4C8C-923C-A02426186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696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BAA7-02F3-4CD5-A6D0-313F5196CCA4}" type="datetimeFigureOut">
              <a:rPr lang="ru-RU" smtClean="0"/>
              <a:pPr/>
              <a:t>14.04.19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5878-4392-4C8C-923C-A02426186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92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8BAA7-02F3-4CD5-A6D0-313F5196CCA4}" type="datetimeFigureOut">
              <a:rPr lang="ru-RU" smtClean="0"/>
              <a:pPr/>
              <a:t>14.04.19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15878-4392-4C8C-923C-A02426186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43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emf"/><Relationship Id="rId12" Type="http://schemas.openxmlformats.org/officeDocument/2006/relationships/image" Target="../media/image24.png"/><Relationship Id="rId13" Type="http://schemas.openxmlformats.org/officeDocument/2006/relationships/image" Target="../media/image25.jpeg"/><Relationship Id="rId1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0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5580" y="1076891"/>
            <a:ext cx="1027355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1F497D"/>
                </a:solidFill>
              </a:rPr>
              <a:t>Реализация мероприятий в области информационных технологий в целях повышения эффективности предоставления мер социальной защиты, государственных </a:t>
            </a:r>
            <a:r>
              <a:rPr lang="ru-RU" sz="2800" b="1" dirty="0" smtClean="0">
                <a:solidFill>
                  <a:srgbClr val="1F497D"/>
                </a:solidFill>
              </a:rPr>
              <a:t>услуг</a:t>
            </a:r>
            <a:endParaRPr lang="ru-RU" sz="1600" b="1" dirty="0" smtClean="0">
              <a:solidFill>
                <a:srgbClr val="1F497D"/>
              </a:solidFill>
            </a:endParaRPr>
          </a:p>
          <a:p>
            <a:pPr algn="ctr">
              <a:defRPr/>
            </a:pPr>
            <a:endParaRPr lang="ru-RU" sz="1600" b="1" dirty="0" smtClean="0">
              <a:solidFill>
                <a:srgbClr val="1F497D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1F497D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1F497D"/>
              </a:solidFill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Расширенное заседание Коллегии Минтруда России 12 апреля 2019 г.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1F497D"/>
                </a:solidFill>
              </a:rPr>
              <a:t> </a:t>
            </a:r>
            <a:endParaRPr lang="ru-RU" sz="2800" b="1" dirty="0">
              <a:solidFill>
                <a:srgbClr val="1F497D"/>
              </a:solidFill>
            </a:endParaRPr>
          </a:p>
          <a:p>
            <a:pPr>
              <a:defRPr/>
            </a:pPr>
            <a:endParaRPr lang="ru-RU" sz="2400" b="1" dirty="0">
              <a:solidFill>
                <a:srgbClr val="1F497D"/>
              </a:solidFill>
            </a:endParaRPr>
          </a:p>
          <a:p>
            <a:pPr>
              <a:defRPr/>
            </a:pPr>
            <a:endParaRPr lang="ru-RU" sz="2400" b="1" dirty="0">
              <a:solidFill>
                <a:srgbClr val="1F497D"/>
              </a:solidFill>
            </a:endParaRPr>
          </a:p>
        </p:txBody>
      </p:sp>
      <p:pic>
        <p:nvPicPr>
          <p:cNvPr id="15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7365" y="4267199"/>
            <a:ext cx="599247" cy="69223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081520" y="4714240"/>
            <a:ext cx="672170" cy="711200"/>
            <a:chOff x="167599" y="3482287"/>
            <a:chExt cx="1237129" cy="1237129"/>
          </a:xfrm>
        </p:grpSpPr>
        <p:sp>
          <p:nvSpPr>
            <p:cNvPr id="21" name="Овал 20"/>
            <p:cNvSpPr/>
            <p:nvPr/>
          </p:nvSpPr>
          <p:spPr>
            <a:xfrm>
              <a:off x="167599" y="3482287"/>
              <a:ext cx="1237129" cy="12371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3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430" y="3611271"/>
              <a:ext cx="889466" cy="979160"/>
            </a:xfrm>
            <a:prstGeom prst="rect">
              <a:avLst/>
            </a:prstGeom>
          </p:spPr>
        </p:pic>
      </p:grpSp>
      <p:pic>
        <p:nvPicPr>
          <p:cNvPr id="25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186" y="4663440"/>
            <a:ext cx="600924" cy="634779"/>
          </a:xfrm>
          <a:prstGeom prst="rect">
            <a:avLst/>
          </a:prstGeom>
        </p:spPr>
      </p:pic>
      <p:pic>
        <p:nvPicPr>
          <p:cNvPr id="2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59" y="4622801"/>
            <a:ext cx="680662" cy="680662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2639" y="4702723"/>
            <a:ext cx="665483" cy="621117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72720" y="6048514"/>
            <a:ext cx="11826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1F497D"/>
                </a:solidFill>
              </a:rPr>
              <a:t>Заместитель Министра труда </a:t>
            </a:r>
            <a:r>
              <a:rPr lang="ru-RU" sz="2000" b="1" dirty="0">
                <a:solidFill>
                  <a:srgbClr val="1F497D"/>
                </a:solidFill>
              </a:rPr>
              <a:t>и социальной защиты Российской </a:t>
            </a:r>
            <a:r>
              <a:rPr lang="ru-RU" sz="2000" b="1" dirty="0" smtClean="0">
                <a:solidFill>
                  <a:srgbClr val="1F497D"/>
                </a:solidFill>
              </a:rPr>
              <a:t>Федерации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1F497D"/>
                </a:solidFill>
              </a:rPr>
              <a:t>Скляр Алексей Валентинович </a:t>
            </a: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21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162005" y="2595919"/>
            <a:ext cx="5655501" cy="268380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6734"/>
            <a:ext cx="12192000" cy="941454"/>
          </a:xfrm>
          <a:prstGeom prst="rect">
            <a:avLst/>
          </a:prstGeom>
          <a:solidFill>
            <a:srgbClr val="1584CF"/>
          </a:solidFill>
          <a:ln>
            <a:solidFill>
              <a:srgbClr val="1584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3200" b="1" dirty="0">
                <a:solidFill>
                  <a:schemeClr val="bg1"/>
                </a:solidFill>
              </a:rPr>
              <a:t>9</a:t>
            </a:r>
            <a:r>
              <a:rPr lang="ru-RU" sz="3200" b="1" dirty="0" smtClean="0">
                <a:solidFill>
                  <a:schemeClr val="bg1"/>
                </a:solidFill>
              </a:rPr>
              <a:t>. </a:t>
            </a:r>
            <a:r>
              <a:rPr lang="ru-RU" sz="3200" b="1" dirty="0" err="1" smtClean="0">
                <a:solidFill>
                  <a:schemeClr val="bg1"/>
                </a:solidFill>
              </a:rPr>
              <a:t>Суперсервисы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734801" y="6495157"/>
            <a:ext cx="401586" cy="3913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00" tIns="87080" rIns="86400" bIns="8708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</a:pPr>
            <a:r>
              <a:rPr lang="ru-RU" sz="1400" b="1" dirty="0" smtClean="0">
                <a:solidFill>
                  <a:schemeClr val="bg1"/>
                </a:solidFill>
                <a:ea typeface="PT Sans" panose="020B0503020203020204" pitchFamily="34" charset="-52"/>
                <a:cs typeface="Arial" panose="020B0604020202020204" pitchFamily="34" charset="0"/>
              </a:rPr>
              <a:t>10</a:t>
            </a:r>
            <a:endParaRPr lang="en-US" sz="1400" b="1" dirty="0">
              <a:solidFill>
                <a:schemeClr val="bg1"/>
              </a:solidFill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4449" y="1072726"/>
            <a:ext cx="11863101" cy="13635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1F497D"/>
                </a:solidFill>
              </a:rPr>
              <a:t>Президиумом </a:t>
            </a:r>
            <a:r>
              <a:rPr lang="ru-RU" sz="2000" dirty="0" smtClean="0">
                <a:solidFill>
                  <a:srgbClr val="1F497D"/>
                </a:solidFill>
              </a:rPr>
              <a:t>Правительственной </a:t>
            </a:r>
            <a:r>
              <a:rPr lang="ru-RU" sz="2000" dirty="0">
                <a:solidFill>
                  <a:srgbClr val="1F497D"/>
                </a:solidFill>
              </a:rPr>
              <a:t>комиссии по цифровому </a:t>
            </a:r>
            <a:r>
              <a:rPr lang="ru-RU" sz="2000" dirty="0" smtClean="0">
                <a:solidFill>
                  <a:srgbClr val="1F497D"/>
                </a:solidFill>
              </a:rPr>
              <a:t>развитию одобрен перечень </a:t>
            </a:r>
            <a:r>
              <a:rPr lang="ru-RU" sz="2000" dirty="0">
                <a:solidFill>
                  <a:srgbClr val="1F497D"/>
                </a:solidFill>
              </a:rPr>
              <a:t>из </a:t>
            </a:r>
            <a:r>
              <a:rPr lang="ru-RU" sz="2000" b="1" dirty="0">
                <a:solidFill>
                  <a:srgbClr val="1F497D"/>
                </a:solidFill>
              </a:rPr>
              <a:t>25 </a:t>
            </a:r>
            <a:r>
              <a:rPr lang="ru-RU" sz="2000" dirty="0">
                <a:solidFill>
                  <a:srgbClr val="1F497D"/>
                </a:solidFill>
              </a:rPr>
              <a:t>«</a:t>
            </a:r>
            <a:r>
              <a:rPr lang="ru-RU" sz="2000" dirty="0" err="1">
                <a:solidFill>
                  <a:srgbClr val="1F497D"/>
                </a:solidFill>
              </a:rPr>
              <a:t>суперсервисов</a:t>
            </a:r>
            <a:r>
              <a:rPr lang="ru-RU" sz="2000" dirty="0" smtClean="0">
                <a:solidFill>
                  <a:srgbClr val="1F497D"/>
                </a:solidFill>
              </a:rPr>
              <a:t>» </a:t>
            </a:r>
            <a:r>
              <a:rPr lang="ru-RU" sz="2000" dirty="0" smtClean="0">
                <a:solidFill>
                  <a:srgbClr val="1F497D"/>
                </a:solidFill>
              </a:rPr>
              <a:t>для </a:t>
            </a:r>
            <a:r>
              <a:rPr lang="ru-RU" sz="2000" dirty="0">
                <a:solidFill>
                  <a:srgbClr val="1F497D"/>
                </a:solidFill>
              </a:rPr>
              <a:t>цифровой трансформации </a:t>
            </a:r>
            <a:r>
              <a:rPr lang="ru-RU" sz="2000" dirty="0" smtClean="0">
                <a:solidFill>
                  <a:srgbClr val="1F497D"/>
                </a:solidFill>
              </a:rPr>
              <a:t>государственных услуг</a:t>
            </a:r>
            <a:r>
              <a:rPr lang="ru-RU" sz="2000" dirty="0" smtClean="0">
                <a:solidFill>
                  <a:srgbClr val="1F497D"/>
                </a:solidFill>
              </a:rPr>
              <a:t>.</a:t>
            </a:r>
          </a:p>
          <a:p>
            <a:pPr algn="ctr"/>
            <a:r>
              <a:rPr lang="ru-RU" sz="2000" dirty="0" smtClean="0">
                <a:solidFill>
                  <a:srgbClr val="1F497D"/>
                </a:solidFill>
              </a:rPr>
              <a:t>Руководство по </a:t>
            </a:r>
            <a:r>
              <a:rPr lang="ru-RU" sz="2000" b="1" dirty="0" smtClean="0">
                <a:solidFill>
                  <a:srgbClr val="1F497D"/>
                </a:solidFill>
              </a:rPr>
              <a:t>5-ти рабочим группам осуществляет </a:t>
            </a:r>
            <a:r>
              <a:rPr lang="ru-RU" sz="2000" b="1" dirty="0">
                <a:solidFill>
                  <a:srgbClr val="1F497D"/>
                </a:solidFill>
              </a:rPr>
              <a:t>М</a:t>
            </a:r>
            <a:r>
              <a:rPr lang="ru-RU" sz="2000" b="1" dirty="0" smtClean="0">
                <a:solidFill>
                  <a:srgbClr val="1F497D"/>
                </a:solidFill>
              </a:rPr>
              <a:t>интруд России</a:t>
            </a:r>
            <a:endParaRPr lang="ru-RU" sz="2000" b="1" dirty="0">
              <a:solidFill>
                <a:srgbClr val="1F497D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8618" y="2762732"/>
            <a:ext cx="2302244" cy="8472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1F497D"/>
                </a:solidFill>
              </a:rPr>
              <a:t>Онлайн помощь при инвалидности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168649" y="3855247"/>
            <a:ext cx="2411661" cy="10048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4F81BD"/>
                </a:solidFill>
              </a:rPr>
              <a:t> </a:t>
            </a:r>
            <a:r>
              <a:rPr lang="ru-RU" sz="2000" dirty="0">
                <a:solidFill>
                  <a:srgbClr val="1F497D"/>
                </a:solidFill>
              </a:rPr>
              <a:t>Онлайн-кадры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8620" y="3855247"/>
            <a:ext cx="2302242" cy="1004852"/>
          </a:xfrm>
          <a:prstGeom prst="roundRect">
            <a:avLst>
              <a:gd name="adj" fmla="val 14314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1F497D"/>
                </a:solidFill>
              </a:rPr>
              <a:t>Социальная поддержка онлайн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37599" y="5476025"/>
            <a:ext cx="2661444" cy="9509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1F497D"/>
                </a:solidFill>
              </a:rPr>
              <a:t>Пенсия онлайн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168650" y="2762732"/>
            <a:ext cx="2411661" cy="847226"/>
          </a:xfrm>
          <a:prstGeom prst="roundRect">
            <a:avLst>
              <a:gd name="adj" fmla="val 14314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1F497D"/>
                </a:solidFill>
              </a:rPr>
              <a:t>Трудовая миграция онлай</a:t>
            </a:r>
            <a:r>
              <a:rPr lang="ru-RU" sz="2000" dirty="0">
                <a:solidFill>
                  <a:srgbClr val="4F81BD"/>
                </a:solidFill>
              </a:rPr>
              <a:t>н</a:t>
            </a:r>
          </a:p>
        </p:txBody>
      </p:sp>
      <p:pic>
        <p:nvPicPr>
          <p:cNvPr id="14" name="Picture 2" descr="http://r47fss.ru/images/1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099" y="3042394"/>
            <a:ext cx="940301" cy="79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images.vector-images.com/104/fbmse_em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145" y="3056864"/>
            <a:ext cx="774329" cy="77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rato-info.net/upload/userfiles/images/748f07c60b5bc0ccd2948b08a382e79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61" y="4155657"/>
            <a:ext cx="764356" cy="76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nm71.ru/images/articles/.covers/.thumb/tmm200x200_8673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14" y="3048002"/>
            <a:ext cx="1051565" cy="67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7728824" y="3070109"/>
            <a:ext cx="594376" cy="993602"/>
            <a:chOff x="3772935" y="1501579"/>
            <a:chExt cx="1598130" cy="2556513"/>
          </a:xfrm>
        </p:grpSpPr>
        <p:pic>
          <p:nvPicPr>
            <p:cNvPr id="21" name="Picture 2" descr="https://www.lawmix.ru/user/40884/images/w_380_h_400_article_1217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2935" y="1501579"/>
              <a:ext cx="1598130" cy="1686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028775" y="3107810"/>
              <a:ext cx="496696" cy="950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/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9425" y="4194732"/>
            <a:ext cx="888531" cy="82343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3404" y="4212517"/>
            <a:ext cx="939566" cy="8071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92227" y="5501605"/>
            <a:ext cx="1145565" cy="9253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25296" y="5476025"/>
            <a:ext cx="1086705" cy="1096427"/>
          </a:xfrm>
          <a:prstGeom prst="rect">
            <a:avLst/>
          </a:prstGeom>
        </p:spPr>
      </p:pic>
      <p:pic>
        <p:nvPicPr>
          <p:cNvPr id="27" name="Picture 3" descr="D:\Users\APrusov\Downloads\woman (1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61" y="5480230"/>
            <a:ext cx="846521" cy="87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iknigi.net/books_files/online_html/146719/image35_59dc97a84b4d18070062e9c9_jpg.jpe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032" y="4080223"/>
            <a:ext cx="881576" cy="76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:\Users\DChernichin\Desktop\320367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99" y="5548302"/>
            <a:ext cx="806400" cy="8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2400" y="2613071"/>
            <a:ext cx="375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4F81BD"/>
                </a:solidFill>
              </a:rPr>
              <a:t>При непосредственном участии</a:t>
            </a:r>
            <a:endParaRPr lang="ru-RU" b="1" dirty="0">
              <a:solidFill>
                <a:srgbClr val="4F81B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9077" y="4851602"/>
            <a:ext cx="37946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 smtClean="0">
                <a:solidFill>
                  <a:srgbClr val="4F81BD"/>
                </a:solidFill>
              </a:rPr>
              <a:t>Минкомсвязь</a:t>
            </a:r>
            <a:r>
              <a:rPr lang="ru-RU" sz="1000" b="1" dirty="0" smtClean="0">
                <a:solidFill>
                  <a:srgbClr val="4F81BD"/>
                </a:solidFill>
              </a:rPr>
              <a:t> России               Минздрав </a:t>
            </a:r>
            <a:r>
              <a:rPr lang="ru-RU" sz="1000" b="1" dirty="0">
                <a:solidFill>
                  <a:srgbClr val="4F81BD"/>
                </a:solidFill>
              </a:rPr>
              <a:t>Р</a:t>
            </a:r>
            <a:r>
              <a:rPr lang="ru-RU" sz="1000" b="1" dirty="0" smtClean="0">
                <a:solidFill>
                  <a:srgbClr val="4F81BD"/>
                </a:solidFill>
              </a:rPr>
              <a:t>оссии </a:t>
            </a:r>
            <a:endParaRPr lang="ru-RU" sz="1000" b="1" dirty="0">
              <a:solidFill>
                <a:srgbClr val="4F81B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7064" y="3729980"/>
            <a:ext cx="1056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 smtClean="0">
                <a:solidFill>
                  <a:srgbClr val="4F81BD"/>
                </a:solidFill>
              </a:rPr>
              <a:t>Роструд</a:t>
            </a:r>
            <a:endParaRPr lang="ru-RU" sz="1000" b="1" dirty="0">
              <a:solidFill>
                <a:srgbClr val="4F81B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654" y="6354702"/>
            <a:ext cx="2953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4F81BD"/>
                </a:solidFill>
              </a:rPr>
              <a:t>Гражданин                    Льготник</a:t>
            </a:r>
            <a:endParaRPr lang="ru-RU" sz="1200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82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6734"/>
            <a:ext cx="12192000" cy="941454"/>
          </a:xfrm>
          <a:prstGeom prst="rect">
            <a:avLst/>
          </a:prstGeom>
          <a:solidFill>
            <a:srgbClr val="1584CF"/>
          </a:solidFill>
          <a:ln>
            <a:solidFill>
              <a:srgbClr val="1584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3200" b="1" smtClean="0">
                <a:solidFill>
                  <a:schemeClr val="bg1"/>
                </a:solidFill>
              </a:rPr>
              <a:t>11. </a:t>
            </a:r>
            <a:r>
              <a:rPr lang="ru-RU" sz="3200" b="1" dirty="0" smtClean="0">
                <a:solidFill>
                  <a:schemeClr val="bg1"/>
                </a:solidFill>
              </a:rPr>
              <a:t>Функциональная трансформация ЕГИССО (новый)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824447" y="6466696"/>
            <a:ext cx="367553" cy="3913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00" tIns="87080" rIns="86400" bIns="8708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</a:pPr>
            <a:r>
              <a:rPr lang="ru-RU" sz="1400" b="1" dirty="0" smtClean="0">
                <a:solidFill>
                  <a:schemeClr val="bg1"/>
                </a:solidFill>
                <a:ea typeface="PT Sans" panose="020B0503020203020204" pitchFamily="34" charset="-52"/>
                <a:cs typeface="Arial" panose="020B0604020202020204" pitchFamily="34" charset="0"/>
              </a:rPr>
              <a:t>11</a:t>
            </a:r>
            <a:endParaRPr lang="en-US" sz="1400" b="1" dirty="0">
              <a:solidFill>
                <a:schemeClr val="bg1"/>
              </a:solidFill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459" y="3203787"/>
            <a:ext cx="1675164" cy="10515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F497D"/>
                </a:solidFill>
              </a:rPr>
              <a:t>ЕГИССО</a:t>
            </a:r>
            <a:r>
              <a:rPr lang="ru-RU" sz="2400" dirty="0" smtClean="0">
                <a:solidFill>
                  <a:srgbClr val="1F497D"/>
                </a:solidFill>
              </a:rPr>
              <a:t/>
            </a:r>
            <a:br>
              <a:rPr lang="ru-RU" sz="2400" dirty="0" smtClean="0">
                <a:solidFill>
                  <a:srgbClr val="1F497D"/>
                </a:solidFill>
              </a:rPr>
            </a:br>
            <a:r>
              <a:rPr lang="ru-RU" sz="1600" dirty="0" smtClean="0">
                <a:solidFill>
                  <a:srgbClr val="1F497D"/>
                </a:solidFill>
              </a:rPr>
              <a:t>в </a:t>
            </a:r>
            <a:r>
              <a:rPr lang="ru-RU" sz="1600" dirty="0">
                <a:solidFill>
                  <a:srgbClr val="1F497D"/>
                </a:solidFill>
              </a:rPr>
              <a:t>2019-2022 гг</a:t>
            </a:r>
            <a:r>
              <a:rPr lang="ru-RU" sz="1600" dirty="0">
                <a:solidFill>
                  <a:srgbClr val="4F81BD"/>
                </a:solidFill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197" y="1071857"/>
            <a:ext cx="1668746" cy="10664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F497D"/>
                </a:solidFill>
              </a:rPr>
              <a:t>ЕГИССО </a:t>
            </a:r>
            <a:r>
              <a:rPr lang="ru-RU" b="1" dirty="0" smtClean="0">
                <a:solidFill>
                  <a:srgbClr val="1F497D"/>
                </a:solidFill>
              </a:rPr>
              <a:t>сейчас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90889" y="1101330"/>
            <a:ext cx="10169408" cy="7707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1F497D"/>
                </a:solidFill>
              </a:rPr>
              <a:t>Агрегации информации </a:t>
            </a:r>
            <a:r>
              <a:rPr lang="ru-RU" sz="2400" dirty="0">
                <a:solidFill>
                  <a:srgbClr val="1F497D"/>
                </a:solidFill>
              </a:rPr>
              <a:t>о предоставляемых мерах социальной поддержки </a:t>
            </a:r>
            <a:r>
              <a:rPr lang="ru-RU" sz="2400" dirty="0" smtClean="0">
                <a:solidFill>
                  <a:srgbClr val="1F497D"/>
                </a:solidFill>
              </a:rPr>
              <a:t>в РФ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24284" y="3295227"/>
            <a:ext cx="10282297" cy="24647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ru-RU" sz="1900" dirty="0" smtClean="0">
              <a:solidFill>
                <a:srgbClr val="4F81BD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rgbClr val="1F497D"/>
                </a:solidFill>
              </a:rPr>
              <a:t>1. Автоматизация </a:t>
            </a:r>
            <a:r>
              <a:rPr lang="ru-RU" sz="2000" dirty="0">
                <a:solidFill>
                  <a:srgbClr val="1F497D"/>
                </a:solidFill>
              </a:rPr>
              <a:t>процессов назначения и выплат мер социальной поддержки по переданным полномочиям субъектам </a:t>
            </a:r>
            <a:r>
              <a:rPr lang="ru-RU" sz="2000" dirty="0" smtClean="0">
                <a:solidFill>
                  <a:srgbClr val="1F497D"/>
                </a:solidFill>
              </a:rPr>
              <a:t>РФ</a:t>
            </a:r>
            <a:r>
              <a:rPr lang="ru-RU" sz="2000" dirty="0">
                <a:solidFill>
                  <a:srgbClr val="1F497D"/>
                </a:solidFill>
              </a:rPr>
              <a:t> </a:t>
            </a:r>
            <a:r>
              <a:rPr lang="ru-RU" sz="2000" dirty="0" smtClean="0">
                <a:solidFill>
                  <a:srgbClr val="1F497D"/>
                </a:solidFill>
              </a:rPr>
              <a:t>за счет субвенций из ФБ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rgbClr val="1F497D"/>
                </a:solidFill>
              </a:rPr>
              <a:t>2. Формирование отчетности ОИВ субъектов РФ по переданным полномочиям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rgbClr val="1F497D"/>
                </a:solidFill>
              </a:rPr>
              <a:t>3. Осуществление государственного финансового контроля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1F497D"/>
                </a:solidFill>
              </a:rPr>
              <a:t>4</a:t>
            </a:r>
            <a:r>
              <a:rPr lang="ru-RU" sz="2000" dirty="0" smtClean="0">
                <a:solidFill>
                  <a:srgbClr val="1F497D"/>
                </a:solidFill>
              </a:rPr>
              <a:t>. Взаимодействие </a:t>
            </a:r>
            <a:r>
              <a:rPr lang="ru-RU" sz="2000" dirty="0">
                <a:solidFill>
                  <a:srgbClr val="1F497D"/>
                </a:solidFill>
              </a:rPr>
              <a:t>с </a:t>
            </a:r>
            <a:r>
              <a:rPr lang="ru-RU" sz="2000" dirty="0" smtClean="0">
                <a:solidFill>
                  <a:srgbClr val="1F497D"/>
                </a:solidFill>
              </a:rPr>
              <a:t>информационными системами ФК</a:t>
            </a:r>
            <a:r>
              <a:rPr lang="ru-RU" sz="2000" dirty="0">
                <a:solidFill>
                  <a:srgbClr val="1F497D"/>
                </a:solidFill>
              </a:rPr>
              <a:t>, </a:t>
            </a:r>
            <a:r>
              <a:rPr lang="ru-RU" sz="2000" dirty="0" smtClean="0">
                <a:solidFill>
                  <a:srgbClr val="1F497D"/>
                </a:solidFill>
              </a:rPr>
              <a:t>ЕГР ЗАГС, ФРГУ, ГИС ЖКХ, ФРИ</a:t>
            </a:r>
            <a:endParaRPr lang="ru-RU" sz="2000" dirty="0">
              <a:solidFill>
                <a:srgbClr val="1F497D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rgbClr val="1F497D"/>
                </a:solidFill>
              </a:rPr>
              <a:t>5</a:t>
            </a:r>
            <a:r>
              <a:rPr lang="ru-RU" sz="2000" dirty="0" smtClean="0">
                <a:solidFill>
                  <a:srgbClr val="1F497D"/>
                </a:solidFill>
              </a:rPr>
              <a:t>. Автоматизация </a:t>
            </a:r>
            <a:r>
              <a:rPr lang="ru-RU" sz="2000" dirty="0">
                <a:solidFill>
                  <a:srgbClr val="1F497D"/>
                </a:solidFill>
              </a:rPr>
              <a:t>процессов назначения и выплат мер социальной поддержки в </a:t>
            </a:r>
            <a:r>
              <a:rPr lang="ru-RU" sz="2000" dirty="0" smtClean="0">
                <a:solidFill>
                  <a:srgbClr val="1F497D"/>
                </a:solidFill>
              </a:rPr>
              <a:t>РФ</a:t>
            </a:r>
            <a:endParaRPr lang="ru-RU" sz="2000" dirty="0">
              <a:solidFill>
                <a:srgbClr val="1F497D"/>
              </a:solidFill>
            </a:endParaRPr>
          </a:p>
          <a:p>
            <a:pPr marL="144000" indent="-144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900" dirty="0">
              <a:solidFill>
                <a:srgbClr val="4F81B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40370" y="2018512"/>
            <a:ext cx="104516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0090"/>
                </a:solidFill>
              </a:rPr>
              <a:t>        Назначение </a:t>
            </a:r>
            <a:r>
              <a:rPr lang="ru-RU" sz="1600" i="1" dirty="0">
                <a:solidFill>
                  <a:srgbClr val="000090"/>
                </a:solidFill>
              </a:rPr>
              <a:t>самих мер социальной </a:t>
            </a:r>
            <a:r>
              <a:rPr lang="ru-RU" sz="1600" i="1" dirty="0" smtClean="0">
                <a:solidFill>
                  <a:srgbClr val="000090"/>
                </a:solidFill>
              </a:rPr>
              <a:t>поддержки осуществляется </a:t>
            </a:r>
            <a:r>
              <a:rPr lang="ru-RU" sz="1600" i="1" dirty="0">
                <a:solidFill>
                  <a:srgbClr val="000090"/>
                </a:solidFill>
              </a:rPr>
              <a:t>в </a:t>
            </a:r>
            <a:r>
              <a:rPr lang="ru-RU" sz="1600" i="1" dirty="0" smtClean="0">
                <a:solidFill>
                  <a:srgbClr val="000090"/>
                </a:solidFill>
              </a:rPr>
              <a:t>различных </a:t>
            </a:r>
            <a:r>
              <a:rPr lang="ru-RU" sz="1600" i="1" dirty="0">
                <a:solidFill>
                  <a:srgbClr val="000090"/>
                </a:solidFill>
              </a:rPr>
              <a:t>информационных системах, а в отдельных муниципальных образованиях ручным </a:t>
            </a:r>
            <a:r>
              <a:rPr lang="ru-RU" sz="1600" i="1" dirty="0" smtClean="0">
                <a:solidFill>
                  <a:srgbClr val="000090"/>
                </a:solidFill>
              </a:rPr>
              <a:t>вводом.</a:t>
            </a:r>
          </a:p>
          <a:p>
            <a:r>
              <a:rPr lang="ru-RU" sz="1600" i="1" dirty="0" smtClean="0">
                <a:solidFill>
                  <a:srgbClr val="000090"/>
                </a:solidFill>
              </a:rPr>
              <a:t>       ЕГИССО </a:t>
            </a:r>
            <a:r>
              <a:rPr lang="ru-RU" sz="1600" i="1" dirty="0">
                <a:solidFill>
                  <a:srgbClr val="000090"/>
                </a:solidFill>
              </a:rPr>
              <a:t>не </a:t>
            </a:r>
            <a:r>
              <a:rPr lang="ru-RU" sz="1600" i="1" dirty="0" smtClean="0">
                <a:solidFill>
                  <a:srgbClr val="000090"/>
                </a:solidFill>
              </a:rPr>
              <a:t>используется </a:t>
            </a:r>
            <a:r>
              <a:rPr lang="ru-RU" sz="1600" i="1" dirty="0">
                <a:solidFill>
                  <a:srgbClr val="000090"/>
                </a:solidFill>
              </a:rPr>
              <a:t>в бюджетном процессе, в </a:t>
            </a:r>
            <a:r>
              <a:rPr lang="ru-RU" sz="1600" i="1" dirty="0" err="1" smtClean="0">
                <a:solidFill>
                  <a:srgbClr val="000090"/>
                </a:solidFill>
              </a:rPr>
              <a:t>т.ч</a:t>
            </a:r>
            <a:r>
              <a:rPr lang="ru-RU" sz="1600" i="1" dirty="0" smtClean="0">
                <a:solidFill>
                  <a:srgbClr val="000090"/>
                </a:solidFill>
              </a:rPr>
              <a:t>. при формировании </a:t>
            </a:r>
            <a:r>
              <a:rPr lang="ru-RU" sz="1600" i="1" dirty="0">
                <a:solidFill>
                  <a:srgbClr val="000090"/>
                </a:solidFill>
              </a:rPr>
              <a:t>отчетности, </a:t>
            </a:r>
            <a:r>
              <a:rPr lang="ru-RU" sz="1600" i="1" dirty="0" smtClean="0">
                <a:solidFill>
                  <a:srgbClr val="000090"/>
                </a:solidFill>
              </a:rPr>
              <a:t>осуществлении </a:t>
            </a:r>
            <a:r>
              <a:rPr lang="ru-RU" sz="1600" i="1" dirty="0">
                <a:solidFill>
                  <a:srgbClr val="000090"/>
                </a:solidFill>
              </a:rPr>
              <a:t>государственного финансового контроля </a:t>
            </a:r>
            <a:r>
              <a:rPr lang="ru-RU" sz="1600" i="1" dirty="0" smtClean="0">
                <a:solidFill>
                  <a:srgbClr val="000090"/>
                </a:solidFill>
              </a:rPr>
              <a:t>и т.п</a:t>
            </a:r>
            <a:r>
              <a:rPr lang="ru-RU" sz="1600" i="1" dirty="0" smtClean="0">
                <a:solidFill>
                  <a:srgbClr val="4F81BD"/>
                </a:solidFill>
              </a:rPr>
              <a:t>.</a:t>
            </a:r>
            <a:endParaRPr lang="ru-RU" sz="1600" i="1" dirty="0">
              <a:solidFill>
                <a:srgbClr val="4F81BD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06222" y="5770653"/>
            <a:ext cx="103857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0090"/>
                </a:solidFill>
              </a:rPr>
              <a:t>     Оптимизация НПА с целью исключения избыточных процедур и документов при публикации интерактивных форм заявлений </a:t>
            </a:r>
            <a:r>
              <a:rPr lang="ru-RU" sz="1600" i="1" dirty="0">
                <a:solidFill>
                  <a:srgbClr val="000090"/>
                </a:solidFill>
              </a:rPr>
              <a:t>на ЕПГУ, которые будут передаваться непосредственно в </a:t>
            </a:r>
            <a:r>
              <a:rPr lang="ru-RU" sz="1600" i="1" dirty="0" smtClean="0">
                <a:solidFill>
                  <a:srgbClr val="000090"/>
                </a:solidFill>
              </a:rPr>
              <a:t>ЕГИССО, что в </a:t>
            </a:r>
            <a:r>
              <a:rPr lang="ru-RU" sz="1600" i="1" dirty="0" err="1" smtClean="0">
                <a:solidFill>
                  <a:srgbClr val="000090"/>
                </a:solidFill>
              </a:rPr>
              <a:t>т.ч</a:t>
            </a:r>
            <a:r>
              <a:rPr lang="ru-RU" sz="1600" i="1" dirty="0" smtClean="0">
                <a:solidFill>
                  <a:srgbClr val="000090"/>
                </a:solidFill>
              </a:rPr>
              <a:t>. исключит </a:t>
            </a:r>
            <a:r>
              <a:rPr lang="ru-RU" sz="1600" i="1" dirty="0">
                <a:solidFill>
                  <a:srgbClr val="000090"/>
                </a:solidFill>
              </a:rPr>
              <a:t>расходы </a:t>
            </a:r>
            <a:r>
              <a:rPr lang="ru-RU" sz="1600" i="1" dirty="0" smtClean="0">
                <a:solidFill>
                  <a:srgbClr val="000090"/>
                </a:solidFill>
              </a:rPr>
              <a:t>субъектов РФ на </a:t>
            </a:r>
            <a:r>
              <a:rPr lang="ru-RU" sz="1600" i="1" dirty="0">
                <a:solidFill>
                  <a:srgbClr val="000090"/>
                </a:solidFill>
              </a:rPr>
              <a:t>публикацию и сопровождение интерактивных форм на ЕПГУ</a:t>
            </a:r>
          </a:p>
        </p:txBody>
      </p:sp>
    </p:spTree>
    <p:extLst>
      <p:ext uri="{BB962C8B-B14F-4D97-AF65-F5344CB8AC3E}">
        <p14:creationId xmlns:p14="http://schemas.microsoft.com/office/powerpoint/2010/main" val="475903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4460" y="2661851"/>
            <a:ext cx="1027355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1F497D"/>
                </a:solidFill>
              </a:rPr>
              <a:t>Спасибо за внимание !</a:t>
            </a:r>
            <a:endParaRPr lang="ru-RU" sz="2800" b="1" dirty="0">
              <a:solidFill>
                <a:srgbClr val="1F497D"/>
              </a:solidFill>
            </a:endParaRPr>
          </a:p>
          <a:p>
            <a:pPr>
              <a:defRPr/>
            </a:pPr>
            <a:endParaRPr lang="ru-RU" sz="2400" b="1" dirty="0">
              <a:solidFill>
                <a:srgbClr val="1F497D"/>
              </a:solidFill>
            </a:endParaRPr>
          </a:p>
          <a:p>
            <a:pPr>
              <a:defRPr/>
            </a:pPr>
            <a:endParaRPr lang="ru-RU" sz="24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2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6733"/>
            <a:ext cx="12192000" cy="650678"/>
          </a:xfrm>
          <a:prstGeom prst="rect">
            <a:avLst/>
          </a:prstGeom>
          <a:solidFill>
            <a:srgbClr val="1584CF"/>
          </a:solidFill>
          <a:ln>
            <a:solidFill>
              <a:srgbClr val="1584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2500" b="1" dirty="0" smtClean="0">
                <a:solidFill>
                  <a:schemeClr val="bg1"/>
                </a:solidFill>
              </a:rPr>
              <a:t>1. Изменения в управлении организации оказания гос. услуг (мер соц. поддержки)</a:t>
            </a:r>
            <a:endParaRPr lang="ru-RU" sz="25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878235" y="6466696"/>
            <a:ext cx="313765" cy="3913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00" tIns="87080" rIns="86400" bIns="8708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</a:pPr>
            <a:r>
              <a:rPr lang="ru-RU" sz="1400" b="1" dirty="0" smtClean="0">
                <a:solidFill>
                  <a:schemeClr val="bg1"/>
                </a:solidFill>
                <a:ea typeface="PT Sans" panose="020B0503020203020204" pitchFamily="34" charset="-52"/>
                <a:cs typeface="Arial" panose="020B0604020202020204" pitchFamily="34" charset="0"/>
              </a:rPr>
              <a:t>2</a:t>
            </a:r>
            <a:endParaRPr lang="en-US" sz="1400" b="1" dirty="0">
              <a:solidFill>
                <a:schemeClr val="bg1"/>
              </a:solidFill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1620" y="1506372"/>
            <a:ext cx="11696700" cy="10515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2"/>
                </a:solidFill>
              </a:rPr>
              <a:t>Мониторинг </a:t>
            </a:r>
            <a:r>
              <a:rPr lang="ru-RU" sz="2800" dirty="0" smtClean="0">
                <a:solidFill>
                  <a:schemeClr val="tx2"/>
                </a:solidFill>
              </a:rPr>
              <a:t>и </a:t>
            </a:r>
            <a:r>
              <a:rPr lang="ru-RU" sz="2800" dirty="0" smtClean="0">
                <a:solidFill>
                  <a:schemeClr val="tx2"/>
                </a:solidFill>
              </a:rPr>
              <a:t>контроль, </a:t>
            </a:r>
            <a:r>
              <a:rPr lang="ru-RU" sz="2800" dirty="0" smtClean="0">
                <a:solidFill>
                  <a:schemeClr val="tx2"/>
                </a:solidFill>
              </a:rPr>
              <a:t>в том числе личный </a:t>
            </a:r>
            <a:r>
              <a:rPr lang="mr-IN" sz="2800" dirty="0" smtClean="0">
                <a:solidFill>
                  <a:schemeClr val="tx2"/>
                </a:solidFill>
              </a:rPr>
              <a:t>–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i="1" dirty="0" smtClean="0">
                <a:solidFill>
                  <a:schemeClr val="tx2"/>
                </a:solidFill>
              </a:rPr>
              <a:t>«не находиться в отрыве от реальности»</a:t>
            </a:r>
            <a:endParaRPr lang="ru-RU" sz="2800" i="1" dirty="0">
              <a:solidFill>
                <a:schemeClr val="tx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300" y="2816620"/>
            <a:ext cx="11696700" cy="10515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1F497D"/>
                </a:solidFill>
              </a:rPr>
              <a:t>Окончательный результат </a:t>
            </a:r>
            <a:r>
              <a:rPr lang="ru-RU" sz="2800" dirty="0" smtClean="0">
                <a:solidFill>
                  <a:srgbClr val="1F497D"/>
                </a:solidFill>
              </a:rPr>
              <a:t>в том, что «</a:t>
            </a:r>
            <a:r>
              <a:rPr lang="ru-RU" sz="2800" dirty="0" smtClean="0">
                <a:solidFill>
                  <a:srgbClr val="1F497D"/>
                </a:solidFill>
              </a:rPr>
              <a:t>видит», использует гражданин </a:t>
            </a:r>
            <a:r>
              <a:rPr lang="ru-RU" sz="2800" dirty="0" smtClean="0">
                <a:solidFill>
                  <a:srgbClr val="1F497D"/>
                </a:solidFill>
              </a:rPr>
              <a:t>(ЕПГУ, иные сервисы, посещение подразделений</a:t>
            </a:r>
            <a:r>
              <a:rPr lang="ru-RU" sz="2800" dirty="0" smtClean="0">
                <a:solidFill>
                  <a:srgbClr val="1F497D"/>
                </a:solidFill>
              </a:rPr>
              <a:t>)</a:t>
            </a:r>
            <a:endParaRPr lang="ru-RU" sz="2800" dirty="0">
              <a:solidFill>
                <a:srgbClr val="1F497D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7650" y="4156263"/>
            <a:ext cx="11696700" cy="10515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1F497D"/>
                </a:solidFill>
              </a:rPr>
              <a:t>Быть мотивированными на реальные изменения процесса/достижения результата</a:t>
            </a:r>
            <a:endParaRPr lang="ru-RU" sz="2800" dirty="0">
              <a:solidFill>
                <a:srgbClr val="1F497D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8130" y="5437329"/>
            <a:ext cx="11696700" cy="1051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1F497D"/>
                </a:solidFill>
              </a:rPr>
              <a:t>Не ставить в причины проблемы в других ведомствах, участниках, иных внешних факторах </a:t>
            </a:r>
            <a:endParaRPr lang="ru-RU" sz="2800" dirty="0">
              <a:solidFill>
                <a:srgbClr val="1F497D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0880" y="738345"/>
            <a:ext cx="5831840" cy="633255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Обязательные условия изменения отношения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07174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6733"/>
            <a:ext cx="12192000" cy="650678"/>
          </a:xfrm>
          <a:prstGeom prst="rect">
            <a:avLst/>
          </a:prstGeom>
          <a:solidFill>
            <a:srgbClr val="1584CF"/>
          </a:solidFill>
          <a:ln>
            <a:solidFill>
              <a:srgbClr val="1584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3200" b="1" dirty="0" smtClean="0">
                <a:solidFill>
                  <a:schemeClr val="bg1"/>
                </a:solidFill>
              </a:rPr>
              <a:t>2. Частые ошибки, проблемы при предоставлении госуслуг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878235" y="6466696"/>
            <a:ext cx="313765" cy="3913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00" tIns="87080" rIns="86400" bIns="8708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</a:pPr>
            <a:r>
              <a:rPr lang="ru-RU" sz="1400" b="1" dirty="0">
                <a:solidFill>
                  <a:schemeClr val="bg1"/>
                </a:solidFill>
                <a:ea typeface="PT Sans" panose="020B0503020203020204" pitchFamily="34" charset="-52"/>
                <a:cs typeface="Arial" panose="020B0604020202020204" pitchFamily="34" charset="0"/>
              </a:rPr>
              <a:t>3</a:t>
            </a:r>
            <a:endParaRPr lang="en-US" sz="1400" b="1" dirty="0">
              <a:solidFill>
                <a:schemeClr val="bg1"/>
              </a:solidFill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86194359"/>
              </p:ext>
            </p:extLst>
          </p:nvPr>
        </p:nvGraphicFramePr>
        <p:xfrm>
          <a:off x="5843389" y="839244"/>
          <a:ext cx="6444644" cy="578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992" y="839244"/>
            <a:ext cx="2943616" cy="15501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992" y="2927765"/>
            <a:ext cx="2943616" cy="16436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341" y="4819350"/>
            <a:ext cx="2716428" cy="169895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525520" y="1226025"/>
            <a:ext cx="1816829" cy="7766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Единый портал</a:t>
            </a:r>
            <a:endParaRPr lang="ru-RU" sz="20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64560" y="3208445"/>
            <a:ext cx="1877789" cy="10020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Официальные сайты ведомств</a:t>
            </a:r>
            <a:endParaRPr lang="ru-RU" sz="20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83280" y="5039360"/>
            <a:ext cx="1959069" cy="13919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МФЦ, подразделения ПФР, ФСС, учреждения МСЭ</a:t>
            </a: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5403977" y="1324945"/>
            <a:ext cx="616867" cy="60125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403977" y="3429000"/>
            <a:ext cx="616867" cy="60125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5403976" y="5533055"/>
            <a:ext cx="616867" cy="60125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99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6733"/>
            <a:ext cx="12192000" cy="650678"/>
          </a:xfrm>
          <a:prstGeom prst="rect">
            <a:avLst/>
          </a:prstGeom>
          <a:solidFill>
            <a:srgbClr val="1584CF"/>
          </a:solidFill>
          <a:ln>
            <a:solidFill>
              <a:srgbClr val="1584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3200" b="1" dirty="0" smtClean="0">
                <a:solidFill>
                  <a:schemeClr val="bg1"/>
                </a:solidFill>
              </a:rPr>
              <a:t>3. Примеры ошибок </a:t>
            </a:r>
            <a:r>
              <a:rPr lang="ru-RU" sz="3200" b="1" dirty="0">
                <a:solidFill>
                  <a:schemeClr val="bg1"/>
                </a:solidFill>
              </a:rPr>
              <a:t>при предоставлении госуслуг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878235" y="6466696"/>
            <a:ext cx="313765" cy="3913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00" tIns="87080" rIns="86400" bIns="8708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</a:pPr>
            <a:r>
              <a:rPr lang="ru-RU" sz="1400" b="1" dirty="0" smtClean="0">
                <a:solidFill>
                  <a:schemeClr val="bg1"/>
                </a:solidFill>
                <a:ea typeface="PT Sans" panose="020B0503020203020204" pitchFamily="34" charset="-52"/>
                <a:cs typeface="Arial" panose="020B0604020202020204" pitchFamily="34" charset="0"/>
              </a:rPr>
              <a:t>4</a:t>
            </a:r>
            <a:endParaRPr lang="en-US" sz="1400" b="1" dirty="0">
              <a:solidFill>
                <a:schemeClr val="bg1"/>
              </a:solidFill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023165"/>
              </p:ext>
            </p:extLst>
          </p:nvPr>
        </p:nvGraphicFramePr>
        <p:xfrm>
          <a:off x="101599" y="1696720"/>
          <a:ext cx="5466081" cy="4365878"/>
        </p:xfrm>
        <a:graphic>
          <a:graphicData uri="http://schemas.openxmlformats.org/drawingml/2006/table">
            <a:tbl>
              <a:tblPr/>
              <a:tblGrid>
                <a:gridCol w="13993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75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1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46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23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65719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Наименование услуги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3473" marR="3473" marT="3473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Наименование подуслуги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3473" marR="3473" marT="3473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Количество заявлений, </a:t>
                      </a:r>
                      <a:endParaRPr lang="ru-RU" sz="12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поданных во втором полугодии</a:t>
                      </a:r>
                      <a:r>
                        <a:rPr lang="ru-RU" sz="1200" b="1" u="none" strike="noStrike" dirty="0">
                          <a:effectLst/>
                        </a:rPr>
                        <a:t/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 smtClean="0">
                          <a:effectLst/>
                        </a:rPr>
                        <a:t>2018 года*, </a:t>
                      </a:r>
                      <a:r>
                        <a:rPr lang="ru-RU" sz="1200" b="1" u="none" strike="noStrike" dirty="0">
                          <a:effectLst/>
                        </a:rPr>
                        <a:t>шт.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3" marR="3473" marT="3473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333">
                <a:tc v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05" marR="2605" marT="260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05" marR="2605" marT="2605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Исполнено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3473" marR="3473" marT="3473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Отказано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3473" marR="3473" marT="3473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Доля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3473" marR="3473" marT="3473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0494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Выдача государственного сертификата на материнский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(семейный) капитал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73" marR="3473" marT="3473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Получение государственного сертификата на материнский (семейный) капитал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73" marR="3473" marT="3473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72721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73" marR="3473" marT="3473" marB="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44043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73" marR="3473" marT="3473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60,5%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73" marR="3473" marT="3473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049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05" marR="2605" marT="2605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Получение дубликата государственного сертификата на материнский (семейный) капитал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73" marR="3473" marT="3473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430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73" marR="3473" marT="3473" marB="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186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73" marR="3473" marT="3473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43%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73" marR="3473" marT="3473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4083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Выплата страховых пенсий, накопительной пенсии и пенсий по государственному пенсионному 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обеспечению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73" marR="3473" marT="3473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Доставка пенсии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73" marR="3473" marT="3473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71106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73" marR="3473" marT="3473" marB="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31796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73" marR="3473" marT="3473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73" marR="3473" marT="3473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Овал 1"/>
          <p:cNvSpPr/>
          <p:nvPr/>
        </p:nvSpPr>
        <p:spPr>
          <a:xfrm>
            <a:off x="101599" y="913194"/>
            <a:ext cx="432148" cy="4070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798761" y="860041"/>
            <a:ext cx="432148" cy="4070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569" y="768495"/>
            <a:ext cx="453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Около половины заявлений обрабатываются с отказом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30909" y="780374"/>
            <a:ext cx="5829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Пример истребования документа, являющегося документом </a:t>
            </a:r>
            <a:r>
              <a:rPr lang="ru-RU" sz="2000" b="1" dirty="0" err="1" smtClean="0"/>
              <a:t>межвед</a:t>
            </a:r>
            <a:r>
              <a:rPr lang="ru-RU" sz="2000" b="1" dirty="0" smtClean="0"/>
              <a:t>. обмена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8931" y="6143530"/>
            <a:ext cx="5210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/>
              <a:t>*данные сформированы на основе еженедельного Отчета №4 (ЕПГУ-ЕСИА), публикуемого в Ситуационном центре Электронного Правительства </a:t>
            </a:r>
            <a:r>
              <a:rPr lang="ru-RU" sz="1200" b="1" dirty="0" err="1" smtClean="0"/>
              <a:t>Минкомсвязи</a:t>
            </a:r>
            <a:r>
              <a:rPr lang="ru-RU" sz="1200" b="1" dirty="0" smtClean="0"/>
              <a:t> России </a:t>
            </a:r>
            <a:endParaRPr lang="ru-RU" sz="1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400" y="1568432"/>
            <a:ext cx="4670637" cy="46045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63791" y="6143530"/>
            <a:ext cx="4563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/>
              <a:t>В перечне документов присутствует Свидетельство о </a:t>
            </a:r>
            <a:r>
              <a:rPr lang="ru-RU" sz="1200" b="1" dirty="0" err="1" smtClean="0"/>
              <a:t>гос</a:t>
            </a:r>
            <a:r>
              <a:rPr lang="ru-RU" sz="1200" b="1" dirty="0" smtClean="0"/>
              <a:t> регистрации права собственности, что не соответствует ст. 7 Федерального закона 210-ФЗ 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8149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6733"/>
            <a:ext cx="12192000" cy="650678"/>
          </a:xfrm>
          <a:prstGeom prst="rect">
            <a:avLst/>
          </a:prstGeom>
          <a:solidFill>
            <a:srgbClr val="1584CF"/>
          </a:solidFill>
          <a:ln>
            <a:solidFill>
              <a:srgbClr val="1584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3200" b="1" dirty="0" smtClean="0">
                <a:solidFill>
                  <a:schemeClr val="bg1"/>
                </a:solidFill>
              </a:rPr>
              <a:t>4. Примеры ошибок </a:t>
            </a:r>
            <a:r>
              <a:rPr lang="ru-RU" sz="3200" b="1" dirty="0">
                <a:solidFill>
                  <a:schemeClr val="bg1"/>
                </a:solidFill>
              </a:rPr>
              <a:t>при предоставлении госуслуг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878235" y="6466696"/>
            <a:ext cx="313765" cy="3913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00" tIns="87080" rIns="86400" bIns="8708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</a:pPr>
            <a:r>
              <a:rPr lang="ru-RU" sz="1400" b="1" dirty="0">
                <a:solidFill>
                  <a:schemeClr val="bg1"/>
                </a:solidFill>
                <a:ea typeface="PT Sans" panose="020B0503020203020204" pitchFamily="34" charset="-52"/>
                <a:cs typeface="Arial" panose="020B0604020202020204" pitchFamily="34" charset="0"/>
              </a:rPr>
              <a:t>5</a:t>
            </a:r>
            <a:endParaRPr lang="en-US" sz="1400" b="1" dirty="0">
              <a:solidFill>
                <a:schemeClr val="bg1"/>
              </a:solidFill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098370"/>
              </p:ext>
            </p:extLst>
          </p:nvPr>
        </p:nvGraphicFramePr>
        <p:xfrm>
          <a:off x="5701553" y="1324965"/>
          <a:ext cx="6329081" cy="4605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Овал 12"/>
          <p:cNvSpPr/>
          <p:nvPr/>
        </p:nvSpPr>
        <p:spPr>
          <a:xfrm>
            <a:off x="44136" y="780907"/>
            <a:ext cx="432148" cy="4070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386754" y="758748"/>
            <a:ext cx="432148" cy="4070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049222" y="667254"/>
            <a:ext cx="5829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Пример недоступности сервисов ведомственной системы в июле 2018 г.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8800" y="735500"/>
            <a:ext cx="456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Пример описания перечня документов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3" y="1280647"/>
            <a:ext cx="5391006" cy="4829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913" y="6132022"/>
            <a:ext cx="4916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В описании присутствует необходимость предоставления оригинала заявления при условии уже направленного электронного заявления с ЕПГУ 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892800" y="5903893"/>
            <a:ext cx="5892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На графике представлено, что в июле 2018 г. произошло падение количества услуг со статусом «Исполнено» и резкий рост услуг </a:t>
            </a:r>
            <a:r>
              <a:rPr lang="ru-RU" sz="1400" b="1" dirty="0"/>
              <a:t>со статусом «Ошибка </a:t>
            </a:r>
            <a:r>
              <a:rPr lang="ru-RU" sz="1400" b="1" dirty="0" smtClean="0"/>
              <a:t>отправки </a:t>
            </a:r>
            <a:r>
              <a:rPr lang="ru-RU" sz="1400" b="1" dirty="0"/>
              <a:t>в </a:t>
            </a:r>
            <a:r>
              <a:rPr lang="ru-RU" sz="1400" b="1" dirty="0" smtClean="0"/>
              <a:t>ведомство», связанных с недоступностью сервисов ведомства. Данные предоставлены СТП РТК.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798715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6734"/>
            <a:ext cx="12192000" cy="912775"/>
          </a:xfrm>
          <a:prstGeom prst="rect">
            <a:avLst/>
          </a:prstGeom>
          <a:solidFill>
            <a:srgbClr val="1584CF"/>
          </a:solidFill>
          <a:ln>
            <a:solidFill>
              <a:srgbClr val="1584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2800" b="1" dirty="0">
                <a:solidFill>
                  <a:schemeClr val="bg1"/>
                </a:solidFill>
              </a:rPr>
              <a:t>4</a:t>
            </a:r>
            <a:r>
              <a:rPr lang="ru-RU" sz="2800" b="1" dirty="0" smtClean="0">
                <a:solidFill>
                  <a:schemeClr val="bg1"/>
                </a:solidFill>
              </a:rPr>
              <a:t>. Применяемые подходы по оптимизации госуслуг Минтруда, ПФР, ФСС, Роструда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878235" y="6466696"/>
            <a:ext cx="313765" cy="3913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00" tIns="87080" rIns="86400" bIns="8708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</a:pPr>
            <a:r>
              <a:rPr lang="ru-RU" sz="1400" b="1" dirty="0">
                <a:solidFill>
                  <a:schemeClr val="bg1"/>
                </a:solidFill>
                <a:ea typeface="PT Sans" panose="020B0503020203020204" pitchFamily="34" charset="-52"/>
                <a:cs typeface="Arial" panose="020B0604020202020204" pitchFamily="34" charset="0"/>
              </a:rPr>
              <a:t>6</a:t>
            </a:r>
            <a:endParaRPr lang="en-US" sz="1400" b="1" dirty="0">
              <a:solidFill>
                <a:schemeClr val="bg1"/>
              </a:solidFill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53553" y="975586"/>
            <a:ext cx="9538447" cy="3170446"/>
          </a:xfrm>
          <a:prstGeom prst="roundRect">
            <a:avLst>
              <a:gd name="adj" fmla="val 6984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smtClean="0">
                <a:solidFill>
                  <a:srgbClr val="1F497D"/>
                </a:solidFill>
              </a:rPr>
              <a:t>При Анализе применяются </a:t>
            </a:r>
            <a:r>
              <a:rPr lang="ru-RU" sz="1700" b="1" dirty="0">
                <a:solidFill>
                  <a:srgbClr val="1F497D"/>
                </a:solidFill>
              </a:rPr>
              <a:t>следующие </a:t>
            </a:r>
            <a:r>
              <a:rPr lang="ru-RU" sz="1700" b="1" dirty="0" smtClean="0">
                <a:solidFill>
                  <a:srgbClr val="1F497D"/>
                </a:solidFill>
              </a:rPr>
              <a:t>направления (задачи) оптимизации </a:t>
            </a:r>
            <a:r>
              <a:rPr lang="ru-RU" sz="1700" b="1" dirty="0">
                <a:solidFill>
                  <a:srgbClr val="1F497D"/>
                </a:solidFill>
              </a:rPr>
              <a:t>процессов предоставления </a:t>
            </a:r>
            <a:r>
              <a:rPr lang="ru-RU" sz="1700" b="1" dirty="0" smtClean="0">
                <a:solidFill>
                  <a:srgbClr val="1F497D"/>
                </a:solidFill>
              </a:rPr>
              <a:t>государственных (муниципальных) услуг:</a:t>
            </a:r>
          </a:p>
          <a:p>
            <a:pPr marL="180000" indent="-180000">
              <a:buAutoNum type="arabicPeriod"/>
            </a:pPr>
            <a:r>
              <a:rPr lang="ru-RU" sz="1700" dirty="0" smtClean="0">
                <a:solidFill>
                  <a:srgbClr val="1F497D"/>
                </a:solidFill>
              </a:rPr>
              <a:t>Предоставление </a:t>
            </a:r>
            <a:r>
              <a:rPr lang="ru-RU" sz="1700" dirty="0">
                <a:solidFill>
                  <a:srgbClr val="1F497D"/>
                </a:solidFill>
              </a:rPr>
              <a:t>государственных </a:t>
            </a:r>
            <a:r>
              <a:rPr lang="ru-RU" sz="1700" dirty="0" smtClean="0">
                <a:solidFill>
                  <a:srgbClr val="1F497D"/>
                </a:solidFill>
              </a:rPr>
              <a:t>услуг в </a:t>
            </a:r>
            <a:r>
              <a:rPr lang="ru-RU" sz="1700" dirty="0">
                <a:solidFill>
                  <a:srgbClr val="1F497D"/>
                </a:solidFill>
              </a:rPr>
              <a:t>электронном виде по «реестровой модели</a:t>
            </a:r>
            <a:r>
              <a:rPr lang="ru-RU" sz="1700" dirty="0" smtClean="0">
                <a:solidFill>
                  <a:srgbClr val="1F497D"/>
                </a:solidFill>
              </a:rPr>
              <a:t>»;</a:t>
            </a:r>
          </a:p>
          <a:p>
            <a:pPr marL="180000" indent="-180000">
              <a:buAutoNum type="arabicPeriod"/>
            </a:pPr>
            <a:r>
              <a:rPr lang="ru-RU" sz="1700" dirty="0" smtClean="0">
                <a:solidFill>
                  <a:srgbClr val="1F497D"/>
                </a:solidFill>
              </a:rPr>
              <a:t>Сокращение перечня документов, необходимых для предоставления услуги, обусловленное наличием данных документов (сведений) в ГИС;</a:t>
            </a:r>
          </a:p>
          <a:p>
            <a:pPr marL="180000" indent="-180000">
              <a:buAutoNum type="arabicPeriod"/>
            </a:pPr>
            <a:r>
              <a:rPr lang="ru-RU" sz="1700" dirty="0" smtClean="0">
                <a:solidFill>
                  <a:srgbClr val="1F497D"/>
                </a:solidFill>
              </a:rPr>
              <a:t>Сокращение </a:t>
            </a:r>
            <a:r>
              <a:rPr lang="ru-RU" sz="1700" dirty="0">
                <a:solidFill>
                  <a:srgbClr val="1F497D"/>
                </a:solidFill>
              </a:rPr>
              <a:t>сроков предоставления государственных услуг посредством исключения излишних процедур и ускорения обмена информацией между ведомствами в рамках СМЭВ;</a:t>
            </a:r>
          </a:p>
          <a:p>
            <a:pPr marL="180000" lvl="0" indent="-180000">
              <a:buAutoNum type="arabicPeriod"/>
            </a:pPr>
            <a:r>
              <a:rPr lang="ru-RU" sz="1700" dirty="0">
                <a:solidFill>
                  <a:srgbClr val="1F497D"/>
                </a:solidFill>
              </a:rPr>
              <a:t>Описание в административном регламенте процесса предоставления государственной услуги в электронной форме в разрезе </a:t>
            </a:r>
            <a:r>
              <a:rPr lang="ru-RU" sz="1700" dirty="0" smtClean="0">
                <a:solidFill>
                  <a:srgbClr val="1F497D"/>
                </a:solidFill>
              </a:rPr>
              <a:t>каждой процедуры;</a:t>
            </a:r>
          </a:p>
          <a:p>
            <a:pPr marL="180000" indent="-180000">
              <a:buAutoNum type="arabicPeriod"/>
            </a:pPr>
            <a:r>
              <a:rPr lang="ru-RU" sz="1700" dirty="0" smtClean="0">
                <a:solidFill>
                  <a:srgbClr val="1F497D"/>
                </a:solidFill>
              </a:rPr>
              <a:t>Оптимизация </a:t>
            </a:r>
            <a:r>
              <a:rPr lang="ru-RU" sz="1700" dirty="0">
                <a:solidFill>
                  <a:srgbClr val="1F497D"/>
                </a:solidFill>
              </a:rPr>
              <a:t>описания услуг ведомств на ЕПГУ, официальных сайтах и мобильных приложениях</a:t>
            </a:r>
            <a:r>
              <a:rPr lang="ru-RU" dirty="0" smtClean="0">
                <a:solidFill>
                  <a:srgbClr val="1F497D"/>
                </a:solidFill>
              </a:rPr>
              <a:t>.</a:t>
            </a:r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53553" y="4320410"/>
            <a:ext cx="9327707" cy="13221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1F497D"/>
                </a:solidFill>
              </a:rPr>
              <a:t>В </a:t>
            </a:r>
            <a:r>
              <a:rPr lang="ru-RU" sz="1700" dirty="0" smtClean="0">
                <a:solidFill>
                  <a:srgbClr val="1F497D"/>
                </a:solidFill>
              </a:rPr>
              <a:t>Плане </a:t>
            </a:r>
            <a:r>
              <a:rPr lang="ru-RU" sz="1700" dirty="0">
                <a:solidFill>
                  <a:srgbClr val="1F497D"/>
                </a:solidFill>
              </a:rPr>
              <a:t>мероприятий по оптимизации процессов предоставления государственных услуг отражается детализированное описание каждого </a:t>
            </a:r>
            <a:r>
              <a:rPr lang="ru-RU" sz="1700" dirty="0" smtClean="0">
                <a:solidFill>
                  <a:srgbClr val="1F497D"/>
                </a:solidFill>
              </a:rPr>
              <a:t>из перечисленных мероприятий.</a:t>
            </a:r>
          </a:p>
          <a:p>
            <a:r>
              <a:rPr lang="ru-RU" sz="1700" dirty="0" smtClean="0">
                <a:solidFill>
                  <a:srgbClr val="1F497D"/>
                </a:solidFill>
              </a:rPr>
              <a:t>План мероприятий состоит из раздела по внесению изменений в </a:t>
            </a:r>
            <a:r>
              <a:rPr lang="ru-RU" sz="1700" b="1" dirty="0" smtClean="0">
                <a:solidFill>
                  <a:srgbClr val="1F497D"/>
                </a:solidFill>
              </a:rPr>
              <a:t>нормативно-правовые акты </a:t>
            </a:r>
            <a:r>
              <a:rPr lang="ru-RU" sz="1700" dirty="0" smtClean="0">
                <a:solidFill>
                  <a:srgbClr val="1F497D"/>
                </a:solidFill>
              </a:rPr>
              <a:t>и раздела с </a:t>
            </a:r>
            <a:r>
              <a:rPr lang="ru-RU" sz="1700" b="1" dirty="0" smtClean="0">
                <a:solidFill>
                  <a:srgbClr val="1F497D"/>
                </a:solidFill>
              </a:rPr>
              <a:t>доработкой информационных систем</a:t>
            </a:r>
            <a:endParaRPr lang="ru-RU" sz="1700" b="1" dirty="0">
              <a:solidFill>
                <a:srgbClr val="1F497D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53552" y="5816937"/>
            <a:ext cx="9327707" cy="9492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700" dirty="0" smtClean="0">
                <a:solidFill>
                  <a:srgbClr val="1F497D"/>
                </a:solidFill>
              </a:rPr>
              <a:t>На текущий момент согласован и утвержден М.А. </a:t>
            </a:r>
            <a:r>
              <a:rPr lang="ru-RU" sz="1700" dirty="0" err="1" smtClean="0">
                <a:solidFill>
                  <a:srgbClr val="1F497D"/>
                </a:solidFill>
              </a:rPr>
              <a:t>Топилиным</a:t>
            </a:r>
            <a:r>
              <a:rPr lang="ru-RU" sz="1700" dirty="0" smtClean="0">
                <a:solidFill>
                  <a:srgbClr val="1F497D"/>
                </a:solidFill>
              </a:rPr>
              <a:t> </a:t>
            </a:r>
            <a:r>
              <a:rPr lang="ru-RU" sz="1700" b="1" dirty="0" smtClean="0">
                <a:solidFill>
                  <a:srgbClr val="1F497D"/>
                </a:solidFill>
              </a:rPr>
              <a:t>План оптимизации услуг ФСС</a:t>
            </a:r>
            <a:r>
              <a:rPr lang="ru-RU" sz="1700" dirty="0" smtClean="0">
                <a:solidFill>
                  <a:srgbClr val="1F497D"/>
                </a:solidFill>
              </a:rPr>
              <a:t>. К концу второго квартала такие планы будут утверждены для услуг ПФР, ФБ МСЭ и </a:t>
            </a:r>
            <a:r>
              <a:rPr lang="ru-RU" sz="1700" dirty="0" err="1">
                <a:solidFill>
                  <a:srgbClr val="1F497D"/>
                </a:solidFill>
              </a:rPr>
              <a:t>Р</a:t>
            </a:r>
            <a:r>
              <a:rPr lang="ru-RU" sz="1700" dirty="0" err="1" smtClean="0">
                <a:solidFill>
                  <a:srgbClr val="1F497D"/>
                </a:solidFill>
              </a:rPr>
              <a:t>оструда</a:t>
            </a:r>
            <a:r>
              <a:rPr lang="ru-RU" sz="1700" dirty="0" smtClean="0">
                <a:solidFill>
                  <a:srgbClr val="1F497D"/>
                </a:solidFill>
              </a:rPr>
              <a:t> </a:t>
            </a:r>
            <a:endParaRPr lang="ru-RU" sz="1700" dirty="0">
              <a:solidFill>
                <a:srgbClr val="1F497D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-817282" y="62811"/>
          <a:ext cx="3999753" cy="746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190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6734"/>
            <a:ext cx="12192000" cy="912775"/>
          </a:xfrm>
          <a:prstGeom prst="rect">
            <a:avLst/>
          </a:prstGeom>
          <a:solidFill>
            <a:srgbClr val="1584CF"/>
          </a:solidFill>
          <a:ln>
            <a:solidFill>
              <a:srgbClr val="1584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4. Применяемые </a:t>
            </a:r>
            <a:r>
              <a:rPr lang="ru-RU" sz="2400" b="1" dirty="0">
                <a:solidFill>
                  <a:schemeClr val="bg1"/>
                </a:solidFill>
              </a:rPr>
              <a:t>подходы по оптимизации </a:t>
            </a:r>
            <a:r>
              <a:rPr lang="ru-RU" sz="2400" b="1" dirty="0" err="1" smtClean="0">
                <a:solidFill>
                  <a:schemeClr val="bg1"/>
                </a:solidFill>
              </a:rPr>
              <a:t>гос.услуг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Минтруда, ПФР, ФСС, </a:t>
            </a:r>
            <a:r>
              <a:rPr lang="ru-RU" sz="2400" b="1" dirty="0" smtClean="0">
                <a:solidFill>
                  <a:schemeClr val="bg1"/>
                </a:solidFill>
              </a:rPr>
              <a:t>Роструда (пример по ФСС)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878235" y="6466696"/>
            <a:ext cx="313765" cy="3913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00" tIns="87080" rIns="86400" bIns="8708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</a:pPr>
            <a:r>
              <a:rPr lang="ru-RU" sz="1400" b="1" dirty="0">
                <a:solidFill>
                  <a:schemeClr val="bg1"/>
                </a:solidFill>
                <a:ea typeface="PT Sans" panose="020B0503020203020204" pitchFamily="34" charset="-52"/>
                <a:cs typeface="Arial" panose="020B0604020202020204" pitchFamily="34" charset="0"/>
              </a:rPr>
              <a:t>7</a:t>
            </a:r>
            <a:endParaRPr lang="en-US" sz="1400" b="1" dirty="0">
              <a:solidFill>
                <a:schemeClr val="bg1"/>
              </a:solidFill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741" y="1042863"/>
            <a:ext cx="9161929" cy="580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4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6734"/>
            <a:ext cx="12192000" cy="912775"/>
          </a:xfrm>
          <a:prstGeom prst="rect">
            <a:avLst/>
          </a:prstGeom>
          <a:solidFill>
            <a:srgbClr val="1584CF"/>
          </a:solidFill>
          <a:ln>
            <a:solidFill>
              <a:srgbClr val="1584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2800" b="1" dirty="0">
                <a:solidFill>
                  <a:schemeClr val="bg1"/>
                </a:solidFill>
              </a:rPr>
              <a:t>5</a:t>
            </a:r>
            <a:r>
              <a:rPr lang="ru-RU" sz="2800" b="1" dirty="0" smtClean="0">
                <a:solidFill>
                  <a:schemeClr val="bg1"/>
                </a:solidFill>
              </a:rPr>
              <a:t>. Примеры предоставления услуг в рамках Реестровой модели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878235" y="6466696"/>
            <a:ext cx="313765" cy="3913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00" tIns="87080" rIns="86400" bIns="8708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</a:pPr>
            <a:r>
              <a:rPr lang="ru-RU" sz="1400" b="1" dirty="0" smtClean="0">
                <a:solidFill>
                  <a:schemeClr val="bg1"/>
                </a:solidFill>
                <a:ea typeface="PT Sans" panose="020B0503020203020204" pitchFamily="34" charset="-52"/>
                <a:cs typeface="Arial" panose="020B0604020202020204" pitchFamily="34" charset="0"/>
              </a:rPr>
              <a:t>8</a:t>
            </a:r>
            <a:endParaRPr lang="en-US" sz="1400" b="1" dirty="0">
              <a:solidFill>
                <a:schemeClr val="bg1"/>
              </a:solidFill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4471" y="4841309"/>
            <a:ext cx="5316070" cy="1927043"/>
          </a:xfrm>
          <a:prstGeom prst="roundRect">
            <a:avLst>
              <a:gd name="adj" fmla="val 6984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srgbClr val="1F497D"/>
                </a:solidFill>
              </a:rPr>
              <a:t>Государственная регистрация прав на недвижимое имущество осуществляется по принципам реестровой модели:</a:t>
            </a:r>
          </a:p>
          <a:p>
            <a:endParaRPr lang="ru-RU" sz="1300" b="1" dirty="0" smtClean="0">
              <a:solidFill>
                <a:srgbClr val="1F497D"/>
              </a:solidFill>
            </a:endParaRPr>
          </a:p>
          <a:p>
            <a:pPr marL="180000" indent="-180000">
              <a:buAutoNum type="arabicPeriod"/>
            </a:pPr>
            <a:r>
              <a:rPr lang="ru-RU" sz="1300" dirty="0" smtClean="0">
                <a:solidFill>
                  <a:srgbClr val="1F497D"/>
                </a:solidFill>
              </a:rPr>
              <a:t>Результатом государственной услуги является запись в реестре </a:t>
            </a:r>
          </a:p>
          <a:p>
            <a:pPr marL="180000" indent="-180000">
              <a:buAutoNum type="arabicPeriod"/>
            </a:pPr>
            <a:r>
              <a:rPr lang="ru-RU" sz="1300" dirty="0" smtClean="0">
                <a:solidFill>
                  <a:srgbClr val="1F497D"/>
                </a:solidFill>
              </a:rPr>
              <a:t>Документ на бланке строгой отчетности «Свидетельство о регистрации права» не выдается.</a:t>
            </a:r>
          </a:p>
          <a:p>
            <a:pPr marL="180000" indent="-180000">
              <a:buAutoNum type="arabicPeriod"/>
            </a:pPr>
            <a:r>
              <a:rPr lang="ru-RU" sz="1300" dirty="0" smtClean="0">
                <a:solidFill>
                  <a:srgbClr val="1F497D"/>
                </a:solidFill>
              </a:rPr>
              <a:t>Обеспечена возможность получения срочной выписки из ЕГРН за определенную плату.</a:t>
            </a:r>
          </a:p>
          <a:p>
            <a:pPr marL="180000" indent="-180000">
              <a:buAutoNum type="arabicPeriod"/>
            </a:pPr>
            <a:r>
              <a:rPr lang="ru-RU" sz="1300" dirty="0" smtClean="0">
                <a:solidFill>
                  <a:srgbClr val="1F497D"/>
                </a:solidFill>
              </a:rPr>
              <a:t>Сведения о регистрации права подтверждаются посредством СМЭВ</a:t>
            </a:r>
            <a:r>
              <a:rPr lang="ru-RU" sz="1200" dirty="0" smtClean="0">
                <a:solidFill>
                  <a:srgbClr val="1F497D"/>
                </a:solidFill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43807" y="5392456"/>
            <a:ext cx="5502734" cy="13758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rgbClr val="1F497D"/>
                </a:solidFill>
              </a:rPr>
              <a:t>Получение </a:t>
            </a:r>
            <a:r>
              <a:rPr lang="ru-RU" sz="1300" b="1" dirty="0">
                <a:solidFill>
                  <a:srgbClr val="1F497D"/>
                </a:solidFill>
              </a:rPr>
              <a:t>государственного сертификата на материнский (семейный) </a:t>
            </a:r>
            <a:r>
              <a:rPr lang="ru-RU" sz="1300" b="1" dirty="0" smtClean="0">
                <a:solidFill>
                  <a:srgbClr val="1F497D"/>
                </a:solidFill>
              </a:rPr>
              <a:t>капитал</a:t>
            </a:r>
            <a:r>
              <a:rPr lang="ru-RU" sz="1300" dirty="0" smtClean="0">
                <a:solidFill>
                  <a:srgbClr val="1F497D"/>
                </a:solidFill>
              </a:rPr>
              <a:t> сопровождается выдачей документа на бланке строгой отчетности, который необходим исключительно для распоряжения средствами </a:t>
            </a:r>
            <a:r>
              <a:rPr lang="ru-RU" sz="1300" dirty="0" err="1" smtClean="0">
                <a:solidFill>
                  <a:srgbClr val="1F497D"/>
                </a:solidFill>
              </a:rPr>
              <a:t>мат.капитала</a:t>
            </a:r>
            <a:r>
              <a:rPr lang="ru-RU" sz="1300" dirty="0" smtClean="0">
                <a:solidFill>
                  <a:srgbClr val="1F497D"/>
                </a:solidFill>
              </a:rPr>
              <a:t>. Переход на предоставление данной услуги по Реестровой модели существенно сократит государственные расходы и упростит получение услуги гражданами</a:t>
            </a:r>
            <a:endParaRPr lang="ru-RU" sz="1300" b="1" dirty="0">
              <a:solidFill>
                <a:srgbClr val="1F497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1" y="1002133"/>
            <a:ext cx="5316070" cy="37243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808" y="1114718"/>
            <a:ext cx="5403491" cy="417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24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6734"/>
            <a:ext cx="12192000" cy="728093"/>
          </a:xfrm>
          <a:prstGeom prst="rect">
            <a:avLst/>
          </a:prstGeom>
          <a:solidFill>
            <a:srgbClr val="1584CF"/>
          </a:solidFill>
          <a:ln>
            <a:solidFill>
              <a:srgbClr val="1584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3200" b="1" dirty="0">
                <a:solidFill>
                  <a:schemeClr val="bg1"/>
                </a:solidFill>
              </a:rPr>
              <a:t>6</a:t>
            </a:r>
            <a:r>
              <a:rPr lang="ru-RU" sz="3200" b="1" dirty="0" smtClean="0">
                <a:solidFill>
                  <a:schemeClr val="bg1"/>
                </a:solidFill>
              </a:rPr>
              <a:t>. Изменения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взаимодействия с гражданами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878235" y="6466696"/>
            <a:ext cx="313765" cy="3913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00" tIns="87080" rIns="86400" bIns="8708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</a:pPr>
            <a:r>
              <a:rPr lang="ru-RU" sz="1400" b="1" dirty="0">
                <a:solidFill>
                  <a:schemeClr val="bg1"/>
                </a:solidFill>
                <a:ea typeface="PT Sans" panose="020B0503020203020204" pitchFamily="34" charset="-52"/>
                <a:cs typeface="Arial" panose="020B0604020202020204" pitchFamily="34" charset="0"/>
              </a:rPr>
              <a:t>9</a:t>
            </a:r>
            <a:endParaRPr lang="en-US" sz="1400" b="1" dirty="0">
              <a:solidFill>
                <a:schemeClr val="bg1"/>
              </a:solidFill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2438" y="2827365"/>
            <a:ext cx="1549419" cy="5759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4F81BD"/>
                </a:solidFill>
              </a:rPr>
              <a:t>АСВ</a:t>
            </a:r>
            <a:endParaRPr lang="ru-RU" sz="2800" b="1" dirty="0">
              <a:solidFill>
                <a:srgbClr val="4F81BD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9497" y="944614"/>
            <a:ext cx="1549419" cy="6331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4F81BD"/>
                </a:solidFill>
              </a:rPr>
              <a:t>ЕГИССО</a:t>
            </a:r>
            <a:endParaRPr lang="ru-RU" sz="2800" b="1" dirty="0">
              <a:solidFill>
                <a:srgbClr val="4F81BD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9495" y="915959"/>
            <a:ext cx="10159798" cy="7329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1F497D"/>
                </a:solidFill>
              </a:rPr>
              <a:t>На основании обработки данных формирование персонифицированной информации о правах на получение мер социальной поддержки исходя из возникшей жизненной ситуации</a:t>
            </a:r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38757" y="1801042"/>
            <a:ext cx="10200536" cy="30130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2000" indent="-252000">
              <a:buFont typeface="+mj-lt"/>
              <a:buAutoNum type="arabicPeriod"/>
            </a:pPr>
            <a:r>
              <a:rPr lang="ru-RU" dirty="0">
                <a:solidFill>
                  <a:srgbClr val="1F497D"/>
                </a:solidFill>
              </a:rPr>
              <a:t>Предоставление </a:t>
            </a:r>
            <a:r>
              <a:rPr lang="ru-RU" dirty="0" smtClean="0">
                <a:solidFill>
                  <a:srgbClr val="1F497D"/>
                </a:solidFill>
              </a:rPr>
              <a:t>информации </a:t>
            </a:r>
            <a:r>
              <a:rPr lang="ru-RU" dirty="0">
                <a:solidFill>
                  <a:srgbClr val="1F497D"/>
                </a:solidFill>
              </a:rPr>
              <a:t>о правах на </a:t>
            </a:r>
            <a:r>
              <a:rPr lang="ru-RU" dirty="0" smtClean="0">
                <a:solidFill>
                  <a:srgbClr val="1F497D"/>
                </a:solidFill>
              </a:rPr>
              <a:t>получение мер соц. поддержки </a:t>
            </a:r>
          </a:p>
          <a:p>
            <a:pPr marL="252000" indent="-252000">
              <a:buFont typeface="+mj-lt"/>
              <a:buAutoNum type="arabicPeriod"/>
            </a:pPr>
            <a:r>
              <a:rPr lang="ru-RU" dirty="0" smtClean="0">
                <a:solidFill>
                  <a:srgbClr val="1F497D"/>
                </a:solidFill>
              </a:rPr>
              <a:t>Возможность </a:t>
            </a:r>
            <a:r>
              <a:rPr lang="ru-RU" dirty="0">
                <a:solidFill>
                  <a:srgbClr val="1F497D"/>
                </a:solidFill>
              </a:rPr>
              <a:t>взаимодействия для граждан в рамках функций, осуществляемых любым из подразделений ПФР, ФСС, Роструда, МСЭ без учета в чьей компетенции находится вопрос</a:t>
            </a:r>
          </a:p>
          <a:p>
            <a:pPr marL="252000" indent="-252000">
              <a:buFont typeface="+mj-lt"/>
              <a:buAutoNum type="arabicPeriod"/>
            </a:pPr>
            <a:r>
              <a:rPr lang="ru-RU" dirty="0" smtClean="0">
                <a:solidFill>
                  <a:srgbClr val="1F497D"/>
                </a:solidFill>
              </a:rPr>
              <a:t>Взаимодействие </a:t>
            </a:r>
            <a:r>
              <a:rPr lang="ru-RU" dirty="0">
                <a:solidFill>
                  <a:srgbClr val="1F497D"/>
                </a:solidFill>
              </a:rPr>
              <a:t>с гражданами </a:t>
            </a:r>
            <a:r>
              <a:rPr lang="ru-RU" dirty="0" smtClean="0">
                <a:solidFill>
                  <a:srgbClr val="1F497D"/>
                </a:solidFill>
              </a:rPr>
              <a:t>с ограниченными физическими возможностями</a:t>
            </a:r>
          </a:p>
          <a:p>
            <a:pPr marL="252000" indent="-252000">
              <a:buFont typeface="+mj-lt"/>
              <a:buAutoNum type="arabicPeriod"/>
            </a:pPr>
            <a:r>
              <a:rPr lang="ru-RU" dirty="0" smtClean="0">
                <a:solidFill>
                  <a:srgbClr val="1F497D"/>
                </a:solidFill>
              </a:rPr>
              <a:t>Получение в </a:t>
            </a:r>
            <a:r>
              <a:rPr lang="ru-RU" dirty="0">
                <a:solidFill>
                  <a:srgbClr val="1F497D"/>
                </a:solidFill>
              </a:rPr>
              <a:t>МФЦ и других уполномоченных организациях </a:t>
            </a:r>
            <a:r>
              <a:rPr lang="ru-RU" dirty="0" smtClean="0">
                <a:solidFill>
                  <a:srgbClr val="1F497D"/>
                </a:solidFill>
              </a:rPr>
              <a:t>персонифицированной информации </a:t>
            </a:r>
            <a:r>
              <a:rPr lang="ru-RU" dirty="0">
                <a:solidFill>
                  <a:srgbClr val="1F497D"/>
                </a:solidFill>
              </a:rPr>
              <a:t>об имеющихся правах на получение мер социальной помощи</a:t>
            </a:r>
          </a:p>
          <a:p>
            <a:pPr marL="252000" indent="-252000">
              <a:buFont typeface="+mj-lt"/>
              <a:buAutoNum type="arabicPeriod"/>
            </a:pPr>
            <a:r>
              <a:rPr lang="ru-RU" dirty="0" smtClean="0">
                <a:solidFill>
                  <a:srgbClr val="1F497D"/>
                </a:solidFill>
              </a:rPr>
              <a:t>Единая система </a:t>
            </a:r>
            <a:r>
              <a:rPr lang="ru-RU" dirty="0">
                <a:solidFill>
                  <a:srgbClr val="1F497D"/>
                </a:solidFill>
              </a:rPr>
              <a:t>записи для посещения </a:t>
            </a:r>
            <a:r>
              <a:rPr lang="ru-RU" dirty="0" smtClean="0">
                <a:solidFill>
                  <a:srgbClr val="1F497D"/>
                </a:solidFill>
              </a:rPr>
              <a:t>подразделений ПФР, ФСС, учреждений МСЭ</a:t>
            </a:r>
          </a:p>
          <a:p>
            <a:pPr marL="252000" indent="-252000">
              <a:buFont typeface="+mj-lt"/>
              <a:buAutoNum type="arabicPeriod"/>
            </a:pPr>
            <a:r>
              <a:rPr lang="ru-RU" dirty="0" smtClean="0">
                <a:solidFill>
                  <a:srgbClr val="1F497D"/>
                </a:solidFill>
              </a:rPr>
              <a:t>Предварительная проверка направляемых документов гражданами </a:t>
            </a:r>
          </a:p>
          <a:p>
            <a:pPr marL="252000" indent="-252000">
              <a:buFont typeface="+mj-lt"/>
              <a:buAutoNum type="arabicPeriod"/>
            </a:pPr>
            <a:r>
              <a:rPr lang="ru-RU" dirty="0" smtClean="0">
                <a:solidFill>
                  <a:srgbClr val="1F497D"/>
                </a:solidFill>
              </a:rPr>
              <a:t>Централизованный </a:t>
            </a:r>
            <a:r>
              <a:rPr lang="ru-RU" dirty="0">
                <a:solidFill>
                  <a:srgbClr val="1F497D"/>
                </a:solidFill>
              </a:rPr>
              <a:t>мониторинг и </a:t>
            </a:r>
            <a:r>
              <a:rPr lang="ru-RU" dirty="0" smtClean="0">
                <a:solidFill>
                  <a:srgbClr val="1F497D"/>
                </a:solidFill>
              </a:rPr>
              <a:t>контроль, история </a:t>
            </a:r>
            <a:r>
              <a:rPr lang="ru-RU" dirty="0">
                <a:solidFill>
                  <a:srgbClr val="1F497D"/>
                </a:solidFill>
              </a:rPr>
              <a:t>взаимодействий </a:t>
            </a:r>
            <a:r>
              <a:rPr lang="ru-RU" dirty="0" smtClean="0">
                <a:solidFill>
                  <a:srgbClr val="1F497D"/>
                </a:solidFill>
              </a:rPr>
              <a:t>гражданина</a:t>
            </a:r>
          </a:p>
          <a:p>
            <a:pPr marL="252000" indent="-252000">
              <a:buFont typeface="+mj-lt"/>
              <a:buAutoNum type="arabicPeriod"/>
            </a:pPr>
            <a:r>
              <a:rPr lang="ru-RU" dirty="0" smtClean="0">
                <a:solidFill>
                  <a:srgbClr val="1F497D"/>
                </a:solidFill>
              </a:rPr>
              <a:t>Идентификация статуса гражданина</a:t>
            </a:r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7149" y="5153601"/>
            <a:ext cx="1549419" cy="5991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4F81BD"/>
                </a:solidFill>
              </a:rPr>
              <a:t>ЕКЦ</a:t>
            </a:r>
            <a:endParaRPr lang="ru-RU" sz="2800" b="1" dirty="0">
              <a:solidFill>
                <a:srgbClr val="4F81BD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38757" y="4987399"/>
            <a:ext cx="10139478" cy="17283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2000" indent="-252000">
              <a:buFont typeface="+mj-lt"/>
              <a:buAutoNum type="arabicPeriod"/>
            </a:pPr>
            <a:r>
              <a:rPr lang="ru-RU" dirty="0" smtClean="0">
                <a:solidFill>
                  <a:srgbClr val="1F497D"/>
                </a:solidFill>
              </a:rPr>
              <a:t>Консультирование </a:t>
            </a:r>
            <a:r>
              <a:rPr lang="ru-RU" dirty="0">
                <a:solidFill>
                  <a:srgbClr val="1F497D"/>
                </a:solidFill>
              </a:rPr>
              <a:t>в режиме реального </a:t>
            </a:r>
            <a:r>
              <a:rPr lang="ru-RU" dirty="0" smtClean="0">
                <a:solidFill>
                  <a:srgbClr val="1F497D"/>
                </a:solidFill>
              </a:rPr>
              <a:t>времени</a:t>
            </a:r>
          </a:p>
          <a:p>
            <a:pPr marL="252000" indent="-252000">
              <a:buFont typeface="+mj-lt"/>
              <a:buAutoNum type="arabicPeriod"/>
            </a:pPr>
            <a:r>
              <a:rPr lang="ru-RU" dirty="0" smtClean="0">
                <a:solidFill>
                  <a:srgbClr val="1F497D"/>
                </a:solidFill>
              </a:rPr>
              <a:t>«Единое окно взаимодействия» из </a:t>
            </a:r>
            <a:r>
              <a:rPr lang="ru-RU" dirty="0">
                <a:solidFill>
                  <a:srgbClr val="1F497D"/>
                </a:solidFill>
              </a:rPr>
              <a:t>подразделений ПФР, ФСС, Роструда, учреждением МСЭ  </a:t>
            </a:r>
          </a:p>
          <a:p>
            <a:pPr marL="252000" indent="-252000">
              <a:buFont typeface="+mj-lt"/>
              <a:buAutoNum type="arabicPeriod"/>
            </a:pPr>
            <a:r>
              <a:rPr lang="ru-RU" dirty="0" smtClean="0">
                <a:solidFill>
                  <a:srgbClr val="1F497D"/>
                </a:solidFill>
              </a:rPr>
              <a:t>Автоматическая обработка части обращений</a:t>
            </a:r>
            <a:endParaRPr lang="ru-RU" dirty="0">
              <a:solidFill>
                <a:srgbClr val="1F497D"/>
              </a:solidFill>
            </a:endParaRPr>
          </a:p>
          <a:p>
            <a:pPr marL="252000" indent="-252000">
              <a:buFont typeface="+mj-lt"/>
              <a:buAutoNum type="arabicPeriod"/>
            </a:pPr>
            <a:r>
              <a:rPr lang="ru-RU" dirty="0" smtClean="0">
                <a:solidFill>
                  <a:srgbClr val="1F497D"/>
                </a:solidFill>
              </a:rPr>
              <a:t>Принцип </a:t>
            </a:r>
            <a:r>
              <a:rPr lang="ru-RU" dirty="0">
                <a:solidFill>
                  <a:srgbClr val="1F497D"/>
                </a:solidFill>
              </a:rPr>
              <a:t>экстерриториальности и </a:t>
            </a:r>
            <a:r>
              <a:rPr lang="ru-RU" dirty="0" smtClean="0">
                <a:solidFill>
                  <a:srgbClr val="1F497D"/>
                </a:solidFill>
              </a:rPr>
              <a:t>расширение </a:t>
            </a:r>
            <a:r>
              <a:rPr lang="ru-RU" dirty="0">
                <a:solidFill>
                  <a:srgbClr val="1F497D"/>
                </a:solidFill>
              </a:rPr>
              <a:t>способов </a:t>
            </a:r>
            <a:r>
              <a:rPr lang="ru-RU" dirty="0" smtClean="0">
                <a:solidFill>
                  <a:srgbClr val="1F497D"/>
                </a:solidFill>
              </a:rPr>
              <a:t>обращения</a:t>
            </a:r>
            <a:endParaRPr lang="ru-RU" dirty="0">
              <a:solidFill>
                <a:srgbClr val="1F497D"/>
              </a:solidFill>
            </a:endParaRPr>
          </a:p>
          <a:p>
            <a:pPr marL="252000" indent="-252000">
              <a:buFont typeface="+mj-lt"/>
              <a:buAutoNum type="arabicPeriod"/>
            </a:pPr>
            <a:r>
              <a:rPr lang="ru-RU" dirty="0" smtClean="0">
                <a:solidFill>
                  <a:srgbClr val="1F497D"/>
                </a:solidFill>
              </a:rPr>
              <a:t>Информирование </a:t>
            </a:r>
            <a:r>
              <a:rPr lang="ru-RU" dirty="0">
                <a:solidFill>
                  <a:srgbClr val="1F497D"/>
                </a:solidFill>
              </a:rPr>
              <a:t>граждан о возникших </a:t>
            </a:r>
            <a:r>
              <a:rPr lang="ru-RU" dirty="0" smtClean="0">
                <a:solidFill>
                  <a:srgbClr val="1F497D"/>
                </a:solidFill>
              </a:rPr>
              <a:t>правах голосом и смс</a:t>
            </a:r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616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28778</TotalTime>
  <Words>1098</Words>
  <Application>Microsoft Macintosh PowerPoint</Application>
  <PresentationFormat>Другой</PresentationFormat>
  <Paragraphs>150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ПАРМАЛОГИКА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Davydov, Andrey S.</dc:creator>
  <cp:lastModifiedBy>Macbook Air</cp:lastModifiedBy>
  <cp:revision>1478</cp:revision>
  <cp:lastPrinted>2019-04-10T15:29:24Z</cp:lastPrinted>
  <dcterms:created xsi:type="dcterms:W3CDTF">2017-11-08T13:36:45Z</dcterms:created>
  <dcterms:modified xsi:type="dcterms:W3CDTF">2019-04-14T15:09:14Z</dcterms:modified>
</cp:coreProperties>
</file>